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5"/>
  </p:notesMasterIdLst>
  <p:sldIdLst>
    <p:sldId id="352" r:id="rId3"/>
    <p:sldId id="353" r:id="rId4"/>
    <p:sldId id="354" r:id="rId5"/>
    <p:sldId id="355" r:id="rId6"/>
    <p:sldId id="356" r:id="rId7"/>
    <p:sldId id="357" r:id="rId8"/>
    <p:sldId id="358" r:id="rId9"/>
    <p:sldId id="361" r:id="rId10"/>
    <p:sldId id="362" r:id="rId11"/>
    <p:sldId id="363" r:id="rId12"/>
    <p:sldId id="365" r:id="rId13"/>
    <p:sldId id="366" r:id="rId14"/>
    <p:sldId id="367" r:id="rId15"/>
    <p:sldId id="368" r:id="rId16"/>
    <p:sldId id="369" r:id="rId17"/>
    <p:sldId id="372" r:id="rId18"/>
    <p:sldId id="373" r:id="rId19"/>
    <p:sldId id="374" r:id="rId20"/>
    <p:sldId id="375" r:id="rId21"/>
    <p:sldId id="377" r:id="rId22"/>
    <p:sldId id="376" r:id="rId23"/>
    <p:sldId id="378" r:id="rId24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84" d="100"/>
          <a:sy n="84" d="100"/>
        </p:scale>
        <p:origin x="11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91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25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66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710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37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79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53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873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68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52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16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828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19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62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6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16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82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11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74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0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29225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MCDD206 – Sul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26/01/2021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6,4 MWh/mês – </a:t>
            </a:r>
            <a:r>
              <a:rPr lang="pt-BR" sz="1600" b="1" dirty="0"/>
              <a:t>19,2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173090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264345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altera a alimentação da localidade de Poço Fundo com acesso à SE </a:t>
            </a:r>
            <a:r>
              <a:rPr lang="pt-BR" sz="1600" b="1" dirty="0"/>
              <a:t>0,4 km </a:t>
            </a:r>
            <a:r>
              <a:rPr lang="pt-BR" sz="1600" dirty="0"/>
              <a:t>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Ambos os </a:t>
            </a:r>
            <a:r>
              <a:rPr lang="pt-BR" sz="1600" dirty="0" err="1"/>
              <a:t>religadores</a:t>
            </a:r>
            <a:r>
              <a:rPr lang="pt-BR" sz="1600" dirty="0"/>
              <a:t> são telecomandados.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" name="Picture 3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97" y="1044580"/>
            <a:ext cx="5943600" cy="5087620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7787640" y="1135380"/>
            <a:ext cx="1264920" cy="3482340"/>
          </a:xfrm>
          <a:custGeom>
            <a:avLst/>
            <a:gdLst>
              <a:gd name="connsiteX0" fmla="*/ 1264920 w 1264920"/>
              <a:gd name="connsiteY0" fmla="*/ 0 h 3482340"/>
              <a:gd name="connsiteX1" fmla="*/ 708660 w 1264920"/>
              <a:gd name="connsiteY1" fmla="*/ 762000 h 3482340"/>
              <a:gd name="connsiteX2" fmla="*/ 647700 w 1264920"/>
              <a:gd name="connsiteY2" fmla="*/ 2194560 h 3482340"/>
              <a:gd name="connsiteX3" fmla="*/ 662940 w 1264920"/>
              <a:gd name="connsiteY3" fmla="*/ 2659380 h 3482340"/>
              <a:gd name="connsiteX4" fmla="*/ 990600 w 1264920"/>
              <a:gd name="connsiteY4" fmla="*/ 3162300 h 3482340"/>
              <a:gd name="connsiteX5" fmla="*/ 1074420 w 1264920"/>
              <a:gd name="connsiteY5" fmla="*/ 3253740 h 3482340"/>
              <a:gd name="connsiteX6" fmla="*/ 0 w 1264920"/>
              <a:gd name="connsiteY6" fmla="*/ 348234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920" h="3482340">
                <a:moveTo>
                  <a:pt x="1264920" y="0"/>
                </a:moveTo>
                <a:lnTo>
                  <a:pt x="708660" y="762000"/>
                </a:lnTo>
                <a:lnTo>
                  <a:pt x="647700" y="2194560"/>
                </a:lnTo>
                <a:lnTo>
                  <a:pt x="662940" y="2659380"/>
                </a:lnTo>
                <a:lnTo>
                  <a:pt x="990600" y="3162300"/>
                </a:lnTo>
                <a:lnTo>
                  <a:pt x="1074420" y="3253740"/>
                </a:lnTo>
                <a:lnTo>
                  <a:pt x="0" y="34823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004560" y="1135380"/>
            <a:ext cx="3040380" cy="944880"/>
          </a:xfrm>
          <a:custGeom>
            <a:avLst/>
            <a:gdLst>
              <a:gd name="connsiteX0" fmla="*/ 3040380 w 3040380"/>
              <a:gd name="connsiteY0" fmla="*/ 0 h 944880"/>
              <a:gd name="connsiteX1" fmla="*/ 2705100 w 3040380"/>
              <a:gd name="connsiteY1" fmla="*/ 457200 h 944880"/>
              <a:gd name="connsiteX2" fmla="*/ 2080260 w 3040380"/>
              <a:gd name="connsiteY2" fmla="*/ 388620 h 944880"/>
              <a:gd name="connsiteX3" fmla="*/ 1836420 w 3040380"/>
              <a:gd name="connsiteY3" fmla="*/ 335280 h 944880"/>
              <a:gd name="connsiteX4" fmla="*/ 1645920 w 3040380"/>
              <a:gd name="connsiteY4" fmla="*/ 274320 h 944880"/>
              <a:gd name="connsiteX5" fmla="*/ 1104900 w 3040380"/>
              <a:gd name="connsiteY5" fmla="*/ 685800 h 944880"/>
              <a:gd name="connsiteX6" fmla="*/ 228600 w 3040380"/>
              <a:gd name="connsiteY6" fmla="*/ 480060 h 944880"/>
              <a:gd name="connsiteX7" fmla="*/ 91440 w 3040380"/>
              <a:gd name="connsiteY7" fmla="*/ 784860 h 944880"/>
              <a:gd name="connsiteX8" fmla="*/ 0 w 3040380"/>
              <a:gd name="connsiteY8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0380" h="944880">
                <a:moveTo>
                  <a:pt x="3040380" y="0"/>
                </a:moveTo>
                <a:lnTo>
                  <a:pt x="2705100" y="457200"/>
                </a:lnTo>
                <a:lnTo>
                  <a:pt x="2080260" y="388620"/>
                </a:lnTo>
                <a:lnTo>
                  <a:pt x="1836420" y="335280"/>
                </a:lnTo>
                <a:lnTo>
                  <a:pt x="1645920" y="274320"/>
                </a:lnTo>
                <a:lnTo>
                  <a:pt x="1104900" y="685800"/>
                </a:lnTo>
                <a:lnTo>
                  <a:pt x="228600" y="480060"/>
                </a:lnTo>
                <a:lnTo>
                  <a:pt x="91440" y="784860"/>
                </a:lnTo>
                <a:lnTo>
                  <a:pt x="0" y="94488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2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NLAU-08/15 -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1,6 MWh/mês – 4,8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90284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302266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559 clientes de BT do alimentador NLAU08 para o NLAU15, encurtando o acesso a SE em </a:t>
            </a:r>
            <a:r>
              <a:rPr lang="pt-BR" sz="1600" b="1" dirty="0"/>
              <a:t>0,78 km.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549" y="1086644"/>
            <a:ext cx="6304491" cy="240294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2898588" y="1500094"/>
            <a:ext cx="5892800" cy="1410447"/>
          </a:xfrm>
          <a:custGeom>
            <a:avLst/>
            <a:gdLst>
              <a:gd name="connsiteX0" fmla="*/ 191247 w 5892800"/>
              <a:gd name="connsiteY0" fmla="*/ 1410447 h 1410447"/>
              <a:gd name="connsiteX1" fmla="*/ 0 w 5892800"/>
              <a:gd name="connsiteY1" fmla="*/ 1332753 h 1410447"/>
              <a:gd name="connsiteX2" fmla="*/ 101600 w 5892800"/>
              <a:gd name="connsiteY2" fmla="*/ 1231153 h 1410447"/>
              <a:gd name="connsiteX3" fmla="*/ 197224 w 5892800"/>
              <a:gd name="connsiteY3" fmla="*/ 1159435 h 1410447"/>
              <a:gd name="connsiteX4" fmla="*/ 406400 w 5892800"/>
              <a:gd name="connsiteY4" fmla="*/ 1147482 h 1410447"/>
              <a:gd name="connsiteX5" fmla="*/ 597647 w 5892800"/>
              <a:gd name="connsiteY5" fmla="*/ 1272988 h 1410447"/>
              <a:gd name="connsiteX6" fmla="*/ 753036 w 5892800"/>
              <a:gd name="connsiteY6" fmla="*/ 1314824 h 1410447"/>
              <a:gd name="connsiteX7" fmla="*/ 908424 w 5892800"/>
              <a:gd name="connsiteY7" fmla="*/ 1284941 h 1410447"/>
              <a:gd name="connsiteX8" fmla="*/ 998071 w 5892800"/>
              <a:gd name="connsiteY8" fmla="*/ 1207247 h 1410447"/>
              <a:gd name="connsiteX9" fmla="*/ 1129553 w 5892800"/>
              <a:gd name="connsiteY9" fmla="*/ 1147482 h 1410447"/>
              <a:gd name="connsiteX10" fmla="*/ 1440330 w 5892800"/>
              <a:gd name="connsiteY10" fmla="*/ 1093694 h 1410447"/>
              <a:gd name="connsiteX11" fmla="*/ 1518024 w 5892800"/>
              <a:gd name="connsiteY11" fmla="*/ 1111624 h 1410447"/>
              <a:gd name="connsiteX12" fmla="*/ 1583765 w 5892800"/>
              <a:gd name="connsiteY12" fmla="*/ 1135530 h 1410447"/>
              <a:gd name="connsiteX13" fmla="*/ 1679388 w 5892800"/>
              <a:gd name="connsiteY13" fmla="*/ 1057835 h 1410447"/>
              <a:gd name="connsiteX14" fmla="*/ 1775012 w 5892800"/>
              <a:gd name="connsiteY14" fmla="*/ 1069788 h 1410447"/>
              <a:gd name="connsiteX15" fmla="*/ 1846730 w 5892800"/>
              <a:gd name="connsiteY15" fmla="*/ 1069788 h 1410447"/>
              <a:gd name="connsiteX16" fmla="*/ 1918447 w 5892800"/>
              <a:gd name="connsiteY16" fmla="*/ 974165 h 1410447"/>
              <a:gd name="connsiteX17" fmla="*/ 1936377 w 5892800"/>
              <a:gd name="connsiteY17" fmla="*/ 926353 h 1410447"/>
              <a:gd name="connsiteX18" fmla="*/ 2055906 w 5892800"/>
              <a:gd name="connsiteY18" fmla="*/ 902447 h 1410447"/>
              <a:gd name="connsiteX19" fmla="*/ 2097741 w 5892800"/>
              <a:gd name="connsiteY19" fmla="*/ 860612 h 1410447"/>
              <a:gd name="connsiteX20" fmla="*/ 2145553 w 5892800"/>
              <a:gd name="connsiteY20" fmla="*/ 776941 h 1410447"/>
              <a:gd name="connsiteX21" fmla="*/ 2247153 w 5892800"/>
              <a:gd name="connsiteY21" fmla="*/ 699247 h 1410447"/>
              <a:gd name="connsiteX22" fmla="*/ 2342777 w 5892800"/>
              <a:gd name="connsiteY22" fmla="*/ 597647 h 1410447"/>
              <a:gd name="connsiteX23" fmla="*/ 2450353 w 5892800"/>
              <a:gd name="connsiteY23" fmla="*/ 472141 h 1410447"/>
              <a:gd name="connsiteX24" fmla="*/ 2522071 w 5892800"/>
              <a:gd name="connsiteY24" fmla="*/ 364565 h 1410447"/>
              <a:gd name="connsiteX25" fmla="*/ 2587812 w 5892800"/>
              <a:gd name="connsiteY25" fmla="*/ 268941 h 1410447"/>
              <a:gd name="connsiteX26" fmla="*/ 2641600 w 5892800"/>
              <a:gd name="connsiteY26" fmla="*/ 221130 h 1410447"/>
              <a:gd name="connsiteX27" fmla="*/ 2755153 w 5892800"/>
              <a:gd name="connsiteY27" fmla="*/ 191247 h 1410447"/>
              <a:gd name="connsiteX28" fmla="*/ 2898588 w 5892800"/>
              <a:gd name="connsiteY28" fmla="*/ 167341 h 1410447"/>
              <a:gd name="connsiteX29" fmla="*/ 2988236 w 5892800"/>
              <a:gd name="connsiteY29" fmla="*/ 185271 h 1410447"/>
              <a:gd name="connsiteX30" fmla="*/ 3077883 w 5892800"/>
              <a:gd name="connsiteY30" fmla="*/ 197224 h 1410447"/>
              <a:gd name="connsiteX31" fmla="*/ 3227294 w 5892800"/>
              <a:gd name="connsiteY31" fmla="*/ 137459 h 1410447"/>
              <a:gd name="connsiteX32" fmla="*/ 3442447 w 5892800"/>
              <a:gd name="connsiteY32" fmla="*/ 203200 h 1410447"/>
              <a:gd name="connsiteX33" fmla="*/ 3663577 w 5892800"/>
              <a:gd name="connsiteY33" fmla="*/ 340659 h 1410447"/>
              <a:gd name="connsiteX34" fmla="*/ 3836894 w 5892800"/>
              <a:gd name="connsiteY34" fmla="*/ 412377 h 1410447"/>
              <a:gd name="connsiteX35" fmla="*/ 3950447 w 5892800"/>
              <a:gd name="connsiteY35" fmla="*/ 466165 h 1410447"/>
              <a:gd name="connsiteX36" fmla="*/ 3950447 w 5892800"/>
              <a:gd name="connsiteY36" fmla="*/ 394447 h 1410447"/>
              <a:gd name="connsiteX37" fmla="*/ 4040094 w 5892800"/>
              <a:gd name="connsiteY37" fmla="*/ 280894 h 1410447"/>
              <a:gd name="connsiteX38" fmla="*/ 4117788 w 5892800"/>
              <a:gd name="connsiteY38" fmla="*/ 268941 h 1410447"/>
              <a:gd name="connsiteX39" fmla="*/ 4183530 w 5892800"/>
              <a:gd name="connsiteY39" fmla="*/ 304800 h 1410447"/>
              <a:gd name="connsiteX40" fmla="*/ 4219388 w 5892800"/>
              <a:gd name="connsiteY40" fmla="*/ 334682 h 1410447"/>
              <a:gd name="connsiteX41" fmla="*/ 4291106 w 5892800"/>
              <a:gd name="connsiteY41" fmla="*/ 352612 h 1410447"/>
              <a:gd name="connsiteX42" fmla="*/ 4368800 w 5892800"/>
              <a:gd name="connsiteY42" fmla="*/ 227106 h 1410447"/>
              <a:gd name="connsiteX43" fmla="*/ 4422588 w 5892800"/>
              <a:gd name="connsiteY43" fmla="*/ 245035 h 1410447"/>
              <a:gd name="connsiteX44" fmla="*/ 4446494 w 5892800"/>
              <a:gd name="connsiteY44" fmla="*/ 251012 h 1410447"/>
              <a:gd name="connsiteX45" fmla="*/ 4464424 w 5892800"/>
              <a:gd name="connsiteY45" fmla="*/ 262965 h 1410447"/>
              <a:gd name="connsiteX46" fmla="*/ 4488330 w 5892800"/>
              <a:gd name="connsiteY46" fmla="*/ 316753 h 1410447"/>
              <a:gd name="connsiteX47" fmla="*/ 4566024 w 5892800"/>
              <a:gd name="connsiteY47" fmla="*/ 340659 h 1410447"/>
              <a:gd name="connsiteX48" fmla="*/ 4601883 w 5892800"/>
              <a:gd name="connsiteY48" fmla="*/ 310777 h 1410447"/>
              <a:gd name="connsiteX49" fmla="*/ 4566024 w 5892800"/>
              <a:gd name="connsiteY49" fmla="*/ 215153 h 1410447"/>
              <a:gd name="connsiteX50" fmla="*/ 4554071 w 5892800"/>
              <a:gd name="connsiteY50" fmla="*/ 101600 h 1410447"/>
              <a:gd name="connsiteX51" fmla="*/ 4583953 w 5892800"/>
              <a:gd name="connsiteY51" fmla="*/ 29882 h 1410447"/>
              <a:gd name="connsiteX52" fmla="*/ 4697506 w 5892800"/>
              <a:gd name="connsiteY52" fmla="*/ 5977 h 1410447"/>
              <a:gd name="connsiteX53" fmla="*/ 4882777 w 5892800"/>
              <a:gd name="connsiteY53" fmla="*/ 23906 h 1410447"/>
              <a:gd name="connsiteX54" fmla="*/ 5074024 w 5892800"/>
              <a:gd name="connsiteY54" fmla="*/ 0 h 1410447"/>
              <a:gd name="connsiteX55" fmla="*/ 5169647 w 5892800"/>
              <a:gd name="connsiteY55" fmla="*/ 143435 h 1410447"/>
              <a:gd name="connsiteX56" fmla="*/ 5181600 w 5892800"/>
              <a:gd name="connsiteY56" fmla="*/ 274918 h 1410447"/>
              <a:gd name="connsiteX57" fmla="*/ 5103906 w 5892800"/>
              <a:gd name="connsiteY57" fmla="*/ 322730 h 1410447"/>
              <a:gd name="connsiteX58" fmla="*/ 5187577 w 5892800"/>
              <a:gd name="connsiteY58" fmla="*/ 370541 h 1410447"/>
              <a:gd name="connsiteX59" fmla="*/ 5283200 w 5892800"/>
              <a:gd name="connsiteY59" fmla="*/ 448235 h 1410447"/>
              <a:gd name="connsiteX60" fmla="*/ 5331012 w 5892800"/>
              <a:gd name="connsiteY60" fmla="*/ 531906 h 1410447"/>
              <a:gd name="connsiteX61" fmla="*/ 5396753 w 5892800"/>
              <a:gd name="connsiteY61" fmla="*/ 537882 h 1410447"/>
              <a:gd name="connsiteX62" fmla="*/ 5510306 w 5892800"/>
              <a:gd name="connsiteY62" fmla="*/ 573741 h 1410447"/>
              <a:gd name="connsiteX63" fmla="*/ 5635812 w 5892800"/>
              <a:gd name="connsiteY63" fmla="*/ 609600 h 1410447"/>
              <a:gd name="connsiteX64" fmla="*/ 5761318 w 5892800"/>
              <a:gd name="connsiteY64" fmla="*/ 627530 h 1410447"/>
              <a:gd name="connsiteX65" fmla="*/ 5892800 w 5892800"/>
              <a:gd name="connsiteY65" fmla="*/ 663388 h 141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892800" h="1410447">
                <a:moveTo>
                  <a:pt x="191247" y="1410447"/>
                </a:moveTo>
                <a:lnTo>
                  <a:pt x="0" y="1332753"/>
                </a:lnTo>
                <a:lnTo>
                  <a:pt x="101600" y="1231153"/>
                </a:lnTo>
                <a:lnTo>
                  <a:pt x="197224" y="1159435"/>
                </a:lnTo>
                <a:lnTo>
                  <a:pt x="406400" y="1147482"/>
                </a:lnTo>
                <a:lnTo>
                  <a:pt x="597647" y="1272988"/>
                </a:lnTo>
                <a:lnTo>
                  <a:pt x="753036" y="1314824"/>
                </a:lnTo>
                <a:lnTo>
                  <a:pt x="908424" y="1284941"/>
                </a:lnTo>
                <a:lnTo>
                  <a:pt x="998071" y="1207247"/>
                </a:lnTo>
                <a:lnTo>
                  <a:pt x="1129553" y="1147482"/>
                </a:lnTo>
                <a:lnTo>
                  <a:pt x="1440330" y="1093694"/>
                </a:lnTo>
                <a:lnTo>
                  <a:pt x="1518024" y="1111624"/>
                </a:lnTo>
                <a:lnTo>
                  <a:pt x="1583765" y="1135530"/>
                </a:lnTo>
                <a:lnTo>
                  <a:pt x="1679388" y="1057835"/>
                </a:lnTo>
                <a:lnTo>
                  <a:pt x="1775012" y="1069788"/>
                </a:lnTo>
                <a:lnTo>
                  <a:pt x="1846730" y="1069788"/>
                </a:lnTo>
                <a:lnTo>
                  <a:pt x="1918447" y="974165"/>
                </a:lnTo>
                <a:lnTo>
                  <a:pt x="1936377" y="926353"/>
                </a:lnTo>
                <a:lnTo>
                  <a:pt x="2055906" y="902447"/>
                </a:lnTo>
                <a:lnTo>
                  <a:pt x="2097741" y="860612"/>
                </a:lnTo>
                <a:lnTo>
                  <a:pt x="2145553" y="776941"/>
                </a:lnTo>
                <a:lnTo>
                  <a:pt x="2247153" y="699247"/>
                </a:lnTo>
                <a:lnTo>
                  <a:pt x="2342777" y="597647"/>
                </a:lnTo>
                <a:lnTo>
                  <a:pt x="2450353" y="472141"/>
                </a:lnTo>
                <a:lnTo>
                  <a:pt x="2522071" y="364565"/>
                </a:lnTo>
                <a:lnTo>
                  <a:pt x="2587812" y="268941"/>
                </a:lnTo>
                <a:lnTo>
                  <a:pt x="2641600" y="221130"/>
                </a:lnTo>
                <a:lnTo>
                  <a:pt x="2755153" y="191247"/>
                </a:lnTo>
                <a:lnTo>
                  <a:pt x="2898588" y="167341"/>
                </a:lnTo>
                <a:lnTo>
                  <a:pt x="2988236" y="185271"/>
                </a:lnTo>
                <a:lnTo>
                  <a:pt x="3077883" y="197224"/>
                </a:lnTo>
                <a:lnTo>
                  <a:pt x="3227294" y="137459"/>
                </a:lnTo>
                <a:lnTo>
                  <a:pt x="3442447" y="203200"/>
                </a:lnTo>
                <a:lnTo>
                  <a:pt x="3663577" y="340659"/>
                </a:lnTo>
                <a:lnTo>
                  <a:pt x="3836894" y="412377"/>
                </a:lnTo>
                <a:lnTo>
                  <a:pt x="3950447" y="466165"/>
                </a:lnTo>
                <a:lnTo>
                  <a:pt x="3950447" y="394447"/>
                </a:lnTo>
                <a:lnTo>
                  <a:pt x="4040094" y="280894"/>
                </a:lnTo>
                <a:lnTo>
                  <a:pt x="4117788" y="268941"/>
                </a:lnTo>
                <a:lnTo>
                  <a:pt x="4183530" y="304800"/>
                </a:lnTo>
                <a:lnTo>
                  <a:pt x="4219388" y="334682"/>
                </a:lnTo>
                <a:lnTo>
                  <a:pt x="4291106" y="352612"/>
                </a:lnTo>
                <a:lnTo>
                  <a:pt x="4368800" y="227106"/>
                </a:lnTo>
                <a:cubicBezTo>
                  <a:pt x="4386729" y="233082"/>
                  <a:pt x="4404525" y="239477"/>
                  <a:pt x="4422588" y="245035"/>
                </a:cubicBezTo>
                <a:cubicBezTo>
                  <a:pt x="4430439" y="247451"/>
                  <a:pt x="4438944" y="247776"/>
                  <a:pt x="4446494" y="251012"/>
                </a:cubicBezTo>
                <a:cubicBezTo>
                  <a:pt x="4453096" y="253842"/>
                  <a:pt x="4464424" y="262965"/>
                  <a:pt x="4464424" y="262965"/>
                </a:cubicBezTo>
                <a:lnTo>
                  <a:pt x="4488330" y="316753"/>
                </a:lnTo>
                <a:lnTo>
                  <a:pt x="4566024" y="340659"/>
                </a:lnTo>
                <a:lnTo>
                  <a:pt x="4601883" y="310777"/>
                </a:lnTo>
                <a:lnTo>
                  <a:pt x="4566024" y="215153"/>
                </a:lnTo>
                <a:lnTo>
                  <a:pt x="4554071" y="101600"/>
                </a:lnTo>
                <a:lnTo>
                  <a:pt x="4583953" y="29882"/>
                </a:lnTo>
                <a:lnTo>
                  <a:pt x="4697506" y="5977"/>
                </a:lnTo>
                <a:lnTo>
                  <a:pt x="4882777" y="23906"/>
                </a:lnTo>
                <a:lnTo>
                  <a:pt x="5074024" y="0"/>
                </a:lnTo>
                <a:lnTo>
                  <a:pt x="5169647" y="143435"/>
                </a:lnTo>
                <a:lnTo>
                  <a:pt x="5181600" y="274918"/>
                </a:lnTo>
                <a:lnTo>
                  <a:pt x="5103906" y="322730"/>
                </a:lnTo>
                <a:lnTo>
                  <a:pt x="5187577" y="370541"/>
                </a:lnTo>
                <a:lnTo>
                  <a:pt x="5283200" y="448235"/>
                </a:lnTo>
                <a:lnTo>
                  <a:pt x="5331012" y="531906"/>
                </a:lnTo>
                <a:lnTo>
                  <a:pt x="5396753" y="537882"/>
                </a:lnTo>
                <a:lnTo>
                  <a:pt x="5510306" y="573741"/>
                </a:lnTo>
                <a:lnTo>
                  <a:pt x="5635812" y="609600"/>
                </a:lnTo>
                <a:lnTo>
                  <a:pt x="5761318" y="627530"/>
                </a:lnTo>
                <a:lnTo>
                  <a:pt x="5892800" y="663388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2850776" y="2133600"/>
            <a:ext cx="5157695" cy="1039906"/>
          </a:xfrm>
          <a:custGeom>
            <a:avLst/>
            <a:gdLst>
              <a:gd name="connsiteX0" fmla="*/ 167342 w 5157695"/>
              <a:gd name="connsiteY0" fmla="*/ 848659 h 1039906"/>
              <a:gd name="connsiteX1" fmla="*/ 95624 w 5157695"/>
              <a:gd name="connsiteY1" fmla="*/ 818776 h 1039906"/>
              <a:gd name="connsiteX2" fmla="*/ 0 w 5157695"/>
              <a:gd name="connsiteY2" fmla="*/ 944282 h 1039906"/>
              <a:gd name="connsiteX3" fmla="*/ 53789 w 5157695"/>
              <a:gd name="connsiteY3" fmla="*/ 1039906 h 1039906"/>
              <a:gd name="connsiteX4" fmla="*/ 167342 w 5157695"/>
              <a:gd name="connsiteY4" fmla="*/ 1033929 h 1039906"/>
              <a:gd name="connsiteX5" fmla="*/ 274918 w 5157695"/>
              <a:gd name="connsiteY5" fmla="*/ 1016000 h 1039906"/>
              <a:gd name="connsiteX6" fmla="*/ 484095 w 5157695"/>
              <a:gd name="connsiteY6" fmla="*/ 842682 h 1039906"/>
              <a:gd name="connsiteX7" fmla="*/ 651436 w 5157695"/>
              <a:gd name="connsiteY7" fmla="*/ 741082 h 1039906"/>
              <a:gd name="connsiteX8" fmla="*/ 794871 w 5157695"/>
              <a:gd name="connsiteY8" fmla="*/ 699247 h 1039906"/>
              <a:gd name="connsiteX9" fmla="*/ 986118 w 5157695"/>
              <a:gd name="connsiteY9" fmla="*/ 711200 h 1039906"/>
              <a:gd name="connsiteX10" fmla="*/ 1153459 w 5157695"/>
              <a:gd name="connsiteY10" fmla="*/ 788894 h 1039906"/>
              <a:gd name="connsiteX11" fmla="*/ 1237130 w 5157695"/>
              <a:gd name="connsiteY11" fmla="*/ 830729 h 1039906"/>
              <a:gd name="connsiteX12" fmla="*/ 1404471 w 5157695"/>
              <a:gd name="connsiteY12" fmla="*/ 759012 h 1039906"/>
              <a:gd name="connsiteX13" fmla="*/ 1565836 w 5157695"/>
              <a:gd name="connsiteY13" fmla="*/ 753035 h 1039906"/>
              <a:gd name="connsiteX14" fmla="*/ 1715248 w 5157695"/>
              <a:gd name="connsiteY14" fmla="*/ 663388 h 1039906"/>
              <a:gd name="connsiteX15" fmla="*/ 1792942 w 5157695"/>
              <a:gd name="connsiteY15" fmla="*/ 591671 h 1039906"/>
              <a:gd name="connsiteX16" fmla="*/ 1924424 w 5157695"/>
              <a:gd name="connsiteY16" fmla="*/ 597647 h 1039906"/>
              <a:gd name="connsiteX17" fmla="*/ 2032000 w 5157695"/>
              <a:gd name="connsiteY17" fmla="*/ 585694 h 1039906"/>
              <a:gd name="connsiteX18" fmla="*/ 2306918 w 5157695"/>
              <a:gd name="connsiteY18" fmla="*/ 382494 h 1039906"/>
              <a:gd name="connsiteX19" fmla="*/ 2516095 w 5157695"/>
              <a:gd name="connsiteY19" fmla="*/ 215153 h 1039906"/>
              <a:gd name="connsiteX20" fmla="*/ 2551953 w 5157695"/>
              <a:gd name="connsiteY20" fmla="*/ 185271 h 1039906"/>
              <a:gd name="connsiteX21" fmla="*/ 2749177 w 5157695"/>
              <a:gd name="connsiteY21" fmla="*/ 161365 h 1039906"/>
              <a:gd name="connsiteX22" fmla="*/ 2814918 w 5157695"/>
              <a:gd name="connsiteY22" fmla="*/ 143435 h 1039906"/>
              <a:gd name="connsiteX23" fmla="*/ 2952377 w 5157695"/>
              <a:gd name="connsiteY23" fmla="*/ 0 h 1039906"/>
              <a:gd name="connsiteX24" fmla="*/ 3077883 w 5157695"/>
              <a:gd name="connsiteY24" fmla="*/ 59765 h 1039906"/>
              <a:gd name="connsiteX25" fmla="*/ 3077883 w 5157695"/>
              <a:gd name="connsiteY25" fmla="*/ 137459 h 1039906"/>
              <a:gd name="connsiteX26" fmla="*/ 3221318 w 5157695"/>
              <a:gd name="connsiteY26" fmla="*/ 167341 h 1039906"/>
              <a:gd name="connsiteX27" fmla="*/ 3346824 w 5157695"/>
              <a:gd name="connsiteY27" fmla="*/ 143435 h 1039906"/>
              <a:gd name="connsiteX28" fmla="*/ 3645648 w 5157695"/>
              <a:gd name="connsiteY28" fmla="*/ 233082 h 1039906"/>
              <a:gd name="connsiteX29" fmla="*/ 3771153 w 5157695"/>
              <a:gd name="connsiteY29" fmla="*/ 394447 h 1039906"/>
              <a:gd name="connsiteX30" fmla="*/ 3807012 w 5157695"/>
              <a:gd name="connsiteY30" fmla="*/ 424329 h 1039906"/>
              <a:gd name="connsiteX31" fmla="*/ 3968377 w 5157695"/>
              <a:gd name="connsiteY31" fmla="*/ 436282 h 1039906"/>
              <a:gd name="connsiteX32" fmla="*/ 4105836 w 5157695"/>
              <a:gd name="connsiteY32" fmla="*/ 358588 h 1039906"/>
              <a:gd name="connsiteX33" fmla="*/ 4255248 w 5157695"/>
              <a:gd name="connsiteY33" fmla="*/ 268941 h 1039906"/>
              <a:gd name="connsiteX34" fmla="*/ 4356848 w 5157695"/>
              <a:gd name="connsiteY34" fmla="*/ 209176 h 1039906"/>
              <a:gd name="connsiteX35" fmla="*/ 4482353 w 5157695"/>
              <a:gd name="connsiteY35" fmla="*/ 221129 h 1039906"/>
              <a:gd name="connsiteX36" fmla="*/ 4482353 w 5157695"/>
              <a:gd name="connsiteY36" fmla="*/ 221129 h 1039906"/>
              <a:gd name="connsiteX37" fmla="*/ 4673600 w 5157695"/>
              <a:gd name="connsiteY37" fmla="*/ 280894 h 1039906"/>
              <a:gd name="connsiteX38" fmla="*/ 4751295 w 5157695"/>
              <a:gd name="connsiteY38" fmla="*/ 388471 h 1039906"/>
              <a:gd name="connsiteX39" fmla="*/ 4769224 w 5157695"/>
              <a:gd name="connsiteY39" fmla="*/ 442259 h 1039906"/>
              <a:gd name="connsiteX40" fmla="*/ 4697506 w 5157695"/>
              <a:gd name="connsiteY40" fmla="*/ 519953 h 1039906"/>
              <a:gd name="connsiteX41" fmla="*/ 4721412 w 5157695"/>
              <a:gd name="connsiteY41" fmla="*/ 561788 h 1039906"/>
              <a:gd name="connsiteX42" fmla="*/ 4775200 w 5157695"/>
              <a:gd name="connsiteY42" fmla="*/ 519953 h 1039906"/>
              <a:gd name="connsiteX43" fmla="*/ 4948518 w 5157695"/>
              <a:gd name="connsiteY43" fmla="*/ 513976 h 1039906"/>
              <a:gd name="connsiteX44" fmla="*/ 5026212 w 5157695"/>
              <a:gd name="connsiteY44" fmla="*/ 508000 h 1039906"/>
              <a:gd name="connsiteX45" fmla="*/ 5109883 w 5157695"/>
              <a:gd name="connsiteY45" fmla="*/ 567765 h 1039906"/>
              <a:gd name="connsiteX46" fmla="*/ 5121836 w 5157695"/>
              <a:gd name="connsiteY46" fmla="*/ 573741 h 1039906"/>
              <a:gd name="connsiteX47" fmla="*/ 5109883 w 5157695"/>
              <a:gd name="connsiteY47" fmla="*/ 508000 h 1039906"/>
              <a:gd name="connsiteX48" fmla="*/ 5157695 w 5157695"/>
              <a:gd name="connsiteY48" fmla="*/ 496047 h 10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57695" h="1039906">
                <a:moveTo>
                  <a:pt x="167342" y="848659"/>
                </a:moveTo>
                <a:lnTo>
                  <a:pt x="95624" y="818776"/>
                </a:lnTo>
                <a:lnTo>
                  <a:pt x="0" y="944282"/>
                </a:lnTo>
                <a:lnTo>
                  <a:pt x="53789" y="1039906"/>
                </a:lnTo>
                <a:lnTo>
                  <a:pt x="167342" y="1033929"/>
                </a:lnTo>
                <a:lnTo>
                  <a:pt x="274918" y="1016000"/>
                </a:lnTo>
                <a:lnTo>
                  <a:pt x="484095" y="842682"/>
                </a:lnTo>
                <a:lnTo>
                  <a:pt x="651436" y="741082"/>
                </a:lnTo>
                <a:lnTo>
                  <a:pt x="794871" y="699247"/>
                </a:lnTo>
                <a:lnTo>
                  <a:pt x="986118" y="711200"/>
                </a:lnTo>
                <a:lnTo>
                  <a:pt x="1153459" y="788894"/>
                </a:lnTo>
                <a:lnTo>
                  <a:pt x="1237130" y="830729"/>
                </a:lnTo>
                <a:lnTo>
                  <a:pt x="1404471" y="759012"/>
                </a:lnTo>
                <a:lnTo>
                  <a:pt x="1565836" y="753035"/>
                </a:lnTo>
                <a:lnTo>
                  <a:pt x="1715248" y="663388"/>
                </a:lnTo>
                <a:lnTo>
                  <a:pt x="1792942" y="591671"/>
                </a:lnTo>
                <a:lnTo>
                  <a:pt x="1924424" y="597647"/>
                </a:lnTo>
                <a:lnTo>
                  <a:pt x="2032000" y="585694"/>
                </a:lnTo>
                <a:lnTo>
                  <a:pt x="2306918" y="382494"/>
                </a:lnTo>
                <a:lnTo>
                  <a:pt x="2516095" y="215153"/>
                </a:lnTo>
                <a:lnTo>
                  <a:pt x="2551953" y="185271"/>
                </a:lnTo>
                <a:lnTo>
                  <a:pt x="2749177" y="161365"/>
                </a:lnTo>
                <a:lnTo>
                  <a:pt x="2814918" y="143435"/>
                </a:lnTo>
                <a:lnTo>
                  <a:pt x="2952377" y="0"/>
                </a:lnTo>
                <a:lnTo>
                  <a:pt x="3077883" y="59765"/>
                </a:lnTo>
                <a:lnTo>
                  <a:pt x="3077883" y="137459"/>
                </a:lnTo>
                <a:lnTo>
                  <a:pt x="3221318" y="167341"/>
                </a:lnTo>
                <a:lnTo>
                  <a:pt x="3346824" y="143435"/>
                </a:lnTo>
                <a:lnTo>
                  <a:pt x="3645648" y="233082"/>
                </a:lnTo>
                <a:lnTo>
                  <a:pt x="3771153" y="394447"/>
                </a:lnTo>
                <a:lnTo>
                  <a:pt x="3807012" y="424329"/>
                </a:lnTo>
                <a:lnTo>
                  <a:pt x="3968377" y="436282"/>
                </a:lnTo>
                <a:lnTo>
                  <a:pt x="4105836" y="358588"/>
                </a:lnTo>
                <a:lnTo>
                  <a:pt x="4255248" y="268941"/>
                </a:lnTo>
                <a:lnTo>
                  <a:pt x="4356848" y="209176"/>
                </a:lnTo>
                <a:lnTo>
                  <a:pt x="4482353" y="221129"/>
                </a:lnTo>
                <a:lnTo>
                  <a:pt x="4482353" y="221129"/>
                </a:lnTo>
                <a:lnTo>
                  <a:pt x="4673600" y="280894"/>
                </a:lnTo>
                <a:lnTo>
                  <a:pt x="4751295" y="388471"/>
                </a:lnTo>
                <a:lnTo>
                  <a:pt x="4769224" y="442259"/>
                </a:lnTo>
                <a:lnTo>
                  <a:pt x="4697506" y="519953"/>
                </a:lnTo>
                <a:lnTo>
                  <a:pt x="4721412" y="561788"/>
                </a:lnTo>
                <a:lnTo>
                  <a:pt x="4775200" y="519953"/>
                </a:lnTo>
                <a:lnTo>
                  <a:pt x="4948518" y="513976"/>
                </a:lnTo>
                <a:lnTo>
                  <a:pt x="5026212" y="508000"/>
                </a:lnTo>
                <a:lnTo>
                  <a:pt x="5109883" y="567765"/>
                </a:lnTo>
                <a:lnTo>
                  <a:pt x="5121836" y="573741"/>
                </a:lnTo>
                <a:lnTo>
                  <a:pt x="5109883" y="508000"/>
                </a:lnTo>
                <a:lnTo>
                  <a:pt x="5157695" y="496047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5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ORPU08/14 -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21/06/2021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2,18 MWh/mês - 6,6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116317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123002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do acesso à SE em </a:t>
            </a:r>
            <a:r>
              <a:rPr lang="pt-BR" sz="1600" b="1" dirty="0"/>
              <a:t>0,74 km </a:t>
            </a:r>
            <a:r>
              <a:rPr lang="pt-BR" sz="1600" dirty="0"/>
              <a:t>para 65% da carga do alimentador ORPU08 (6750 clientes BT, 3 MT e 36 RU) para o alimentador ORPU14.</a:t>
            </a:r>
            <a:endParaRPr lang="pt-BR" sz="1600" b="1" dirty="0"/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7199" y="1066800"/>
            <a:ext cx="6275839" cy="37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375660" y="2827020"/>
            <a:ext cx="4831080" cy="1424940"/>
          </a:xfrm>
          <a:custGeom>
            <a:avLst/>
            <a:gdLst>
              <a:gd name="connsiteX0" fmla="*/ 0 w 4831080"/>
              <a:gd name="connsiteY0" fmla="*/ 289560 h 1424940"/>
              <a:gd name="connsiteX1" fmla="*/ 91440 w 4831080"/>
              <a:gd name="connsiteY1" fmla="*/ 297180 h 1424940"/>
              <a:gd name="connsiteX2" fmla="*/ 175260 w 4831080"/>
              <a:gd name="connsiteY2" fmla="*/ 205740 h 1424940"/>
              <a:gd name="connsiteX3" fmla="*/ 1501140 w 4831080"/>
              <a:gd name="connsiteY3" fmla="*/ 335280 h 1424940"/>
              <a:gd name="connsiteX4" fmla="*/ 1584960 w 4831080"/>
              <a:gd name="connsiteY4" fmla="*/ 350520 h 1424940"/>
              <a:gd name="connsiteX5" fmla="*/ 2133600 w 4831080"/>
              <a:gd name="connsiteY5" fmla="*/ 670560 h 1424940"/>
              <a:gd name="connsiteX6" fmla="*/ 2880360 w 4831080"/>
              <a:gd name="connsiteY6" fmla="*/ 1264920 h 1424940"/>
              <a:gd name="connsiteX7" fmla="*/ 3063240 w 4831080"/>
              <a:gd name="connsiteY7" fmla="*/ 1424940 h 1424940"/>
              <a:gd name="connsiteX8" fmla="*/ 3238500 w 4831080"/>
              <a:gd name="connsiteY8" fmla="*/ 1409700 h 1424940"/>
              <a:gd name="connsiteX9" fmla="*/ 3581400 w 4831080"/>
              <a:gd name="connsiteY9" fmla="*/ 1287780 h 1424940"/>
              <a:gd name="connsiteX10" fmla="*/ 3909060 w 4831080"/>
              <a:gd name="connsiteY10" fmla="*/ 1127760 h 1424940"/>
              <a:gd name="connsiteX11" fmla="*/ 4145280 w 4831080"/>
              <a:gd name="connsiteY11" fmla="*/ 1043940 h 1424940"/>
              <a:gd name="connsiteX12" fmla="*/ 4381500 w 4831080"/>
              <a:gd name="connsiteY12" fmla="*/ 1097280 h 1424940"/>
              <a:gd name="connsiteX13" fmla="*/ 4587240 w 4831080"/>
              <a:gd name="connsiteY13" fmla="*/ 1097280 h 1424940"/>
              <a:gd name="connsiteX14" fmla="*/ 4671060 w 4831080"/>
              <a:gd name="connsiteY14" fmla="*/ 1104900 h 1424940"/>
              <a:gd name="connsiteX15" fmla="*/ 4831080 w 4831080"/>
              <a:gd name="connsiteY15" fmla="*/ 906780 h 1424940"/>
              <a:gd name="connsiteX16" fmla="*/ 4808220 w 4831080"/>
              <a:gd name="connsiteY16" fmla="*/ 746760 h 1424940"/>
              <a:gd name="connsiteX17" fmla="*/ 4754880 w 4831080"/>
              <a:gd name="connsiteY17" fmla="*/ 678180 h 1424940"/>
              <a:gd name="connsiteX18" fmla="*/ 4632960 w 4831080"/>
              <a:gd name="connsiteY18" fmla="*/ 594360 h 1424940"/>
              <a:gd name="connsiteX19" fmla="*/ 4198620 w 4831080"/>
              <a:gd name="connsiteY19" fmla="*/ 472440 h 1424940"/>
              <a:gd name="connsiteX20" fmla="*/ 4076700 w 4831080"/>
              <a:gd name="connsiteY20" fmla="*/ 426720 h 1424940"/>
              <a:gd name="connsiteX21" fmla="*/ 4038600 w 4831080"/>
              <a:gd name="connsiteY21" fmla="*/ 411480 h 1424940"/>
              <a:gd name="connsiteX22" fmla="*/ 3672840 w 4831080"/>
              <a:gd name="connsiteY22" fmla="*/ 266700 h 1424940"/>
              <a:gd name="connsiteX23" fmla="*/ 3474720 w 4831080"/>
              <a:gd name="connsiteY23" fmla="*/ 190500 h 1424940"/>
              <a:gd name="connsiteX24" fmla="*/ 3383280 w 4831080"/>
              <a:gd name="connsiteY24" fmla="*/ 45720 h 1424940"/>
              <a:gd name="connsiteX25" fmla="*/ 3383280 w 4831080"/>
              <a:gd name="connsiteY25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31080" h="1424940">
                <a:moveTo>
                  <a:pt x="0" y="289560"/>
                </a:moveTo>
                <a:lnTo>
                  <a:pt x="91440" y="297180"/>
                </a:lnTo>
                <a:lnTo>
                  <a:pt x="175260" y="205740"/>
                </a:lnTo>
                <a:lnTo>
                  <a:pt x="1501140" y="335280"/>
                </a:lnTo>
                <a:lnTo>
                  <a:pt x="1584960" y="350520"/>
                </a:lnTo>
                <a:lnTo>
                  <a:pt x="2133600" y="670560"/>
                </a:lnTo>
                <a:lnTo>
                  <a:pt x="2880360" y="1264920"/>
                </a:lnTo>
                <a:lnTo>
                  <a:pt x="3063240" y="1424940"/>
                </a:lnTo>
                <a:lnTo>
                  <a:pt x="3238500" y="1409700"/>
                </a:lnTo>
                <a:lnTo>
                  <a:pt x="3581400" y="1287780"/>
                </a:lnTo>
                <a:lnTo>
                  <a:pt x="3909060" y="1127760"/>
                </a:lnTo>
                <a:lnTo>
                  <a:pt x="4145280" y="1043940"/>
                </a:lnTo>
                <a:lnTo>
                  <a:pt x="4381500" y="1097280"/>
                </a:lnTo>
                <a:lnTo>
                  <a:pt x="4587240" y="1097280"/>
                </a:lnTo>
                <a:lnTo>
                  <a:pt x="4671060" y="1104900"/>
                </a:lnTo>
                <a:lnTo>
                  <a:pt x="4831080" y="906780"/>
                </a:lnTo>
                <a:lnTo>
                  <a:pt x="4808220" y="746760"/>
                </a:lnTo>
                <a:lnTo>
                  <a:pt x="4754880" y="678180"/>
                </a:lnTo>
                <a:lnTo>
                  <a:pt x="4632960" y="594360"/>
                </a:lnTo>
                <a:lnTo>
                  <a:pt x="4198620" y="472440"/>
                </a:lnTo>
                <a:lnTo>
                  <a:pt x="4076700" y="426720"/>
                </a:lnTo>
                <a:cubicBezTo>
                  <a:pt x="4063918" y="421851"/>
                  <a:pt x="4038600" y="411480"/>
                  <a:pt x="4038600" y="411480"/>
                </a:cubicBezTo>
                <a:lnTo>
                  <a:pt x="3672840" y="266700"/>
                </a:lnTo>
                <a:lnTo>
                  <a:pt x="3474720" y="190500"/>
                </a:lnTo>
                <a:lnTo>
                  <a:pt x="3383280" y="45720"/>
                </a:lnTo>
                <a:lnTo>
                  <a:pt x="338328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368040" y="2651760"/>
            <a:ext cx="3116580" cy="449580"/>
          </a:xfrm>
          <a:custGeom>
            <a:avLst/>
            <a:gdLst>
              <a:gd name="connsiteX0" fmla="*/ 7620 w 3116580"/>
              <a:gd name="connsiteY0" fmla="*/ 449580 h 449580"/>
              <a:gd name="connsiteX1" fmla="*/ 83820 w 3116580"/>
              <a:gd name="connsiteY1" fmla="*/ 396240 h 449580"/>
              <a:gd name="connsiteX2" fmla="*/ 0 w 3116580"/>
              <a:gd name="connsiteY2" fmla="*/ 274320 h 449580"/>
              <a:gd name="connsiteX3" fmla="*/ 91440 w 3116580"/>
              <a:gd name="connsiteY3" fmla="*/ 281940 h 449580"/>
              <a:gd name="connsiteX4" fmla="*/ 609600 w 3116580"/>
              <a:gd name="connsiteY4" fmla="*/ 373380 h 449580"/>
              <a:gd name="connsiteX5" fmla="*/ 1036320 w 3116580"/>
              <a:gd name="connsiteY5" fmla="*/ 396240 h 449580"/>
              <a:gd name="connsiteX6" fmla="*/ 1112520 w 3116580"/>
              <a:gd name="connsiteY6" fmla="*/ 403860 h 449580"/>
              <a:gd name="connsiteX7" fmla="*/ 1524000 w 3116580"/>
              <a:gd name="connsiteY7" fmla="*/ 381000 h 449580"/>
              <a:gd name="connsiteX8" fmla="*/ 1950720 w 3116580"/>
              <a:gd name="connsiteY8" fmla="*/ 304800 h 449580"/>
              <a:gd name="connsiteX9" fmla="*/ 2255520 w 3116580"/>
              <a:gd name="connsiteY9" fmla="*/ 167640 h 449580"/>
              <a:gd name="connsiteX10" fmla="*/ 2217420 w 3116580"/>
              <a:gd name="connsiteY10" fmla="*/ 83820 h 449580"/>
              <a:gd name="connsiteX11" fmla="*/ 2575560 w 3116580"/>
              <a:gd name="connsiteY11" fmla="*/ 0 h 449580"/>
              <a:gd name="connsiteX12" fmla="*/ 3116580 w 3116580"/>
              <a:gd name="connsiteY12" fmla="*/ 76200 h 4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6580" h="449580">
                <a:moveTo>
                  <a:pt x="7620" y="449580"/>
                </a:moveTo>
                <a:lnTo>
                  <a:pt x="83820" y="396240"/>
                </a:lnTo>
                <a:lnTo>
                  <a:pt x="0" y="274320"/>
                </a:lnTo>
                <a:cubicBezTo>
                  <a:pt x="76153" y="282781"/>
                  <a:pt x="45579" y="281940"/>
                  <a:pt x="91440" y="281940"/>
                </a:cubicBezTo>
                <a:lnTo>
                  <a:pt x="609600" y="373380"/>
                </a:lnTo>
                <a:lnTo>
                  <a:pt x="1036320" y="396240"/>
                </a:lnTo>
                <a:lnTo>
                  <a:pt x="1112520" y="403860"/>
                </a:lnTo>
                <a:lnTo>
                  <a:pt x="1524000" y="381000"/>
                </a:lnTo>
                <a:lnTo>
                  <a:pt x="1950720" y="304800"/>
                </a:lnTo>
                <a:lnTo>
                  <a:pt x="2255520" y="167640"/>
                </a:lnTo>
                <a:lnTo>
                  <a:pt x="2217420" y="83820"/>
                </a:lnTo>
                <a:lnTo>
                  <a:pt x="2575560" y="0"/>
                </a:lnTo>
                <a:lnTo>
                  <a:pt x="3116580" y="762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6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75674" y="1013989"/>
            <a:ext cx="26746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BRDD208/209 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08/07/2021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6,57 MWh/mês – 19,7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123223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129163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a transferência de 5% da carga do BRDD208 (1 cliente MT e 2 RU) para o BRDD209, com redução do acesso à SE de </a:t>
            </a:r>
            <a:r>
              <a:rPr lang="pt-BR" sz="1600" b="1" dirty="0"/>
              <a:t>1,04 km </a:t>
            </a:r>
            <a:r>
              <a:rPr lang="pt-BR" sz="1600" dirty="0"/>
              <a:t>de rede.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295" y="1013989"/>
            <a:ext cx="6312223" cy="4556434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4953000" y="1390650"/>
            <a:ext cx="3702050" cy="3810000"/>
          </a:xfrm>
          <a:custGeom>
            <a:avLst/>
            <a:gdLst>
              <a:gd name="connsiteX0" fmla="*/ 2914650 w 3702050"/>
              <a:gd name="connsiteY0" fmla="*/ 3810000 h 3810000"/>
              <a:gd name="connsiteX1" fmla="*/ 2914650 w 3702050"/>
              <a:gd name="connsiteY1" fmla="*/ 3810000 h 3810000"/>
              <a:gd name="connsiteX2" fmla="*/ 2901950 w 3702050"/>
              <a:gd name="connsiteY2" fmla="*/ 3702050 h 3810000"/>
              <a:gd name="connsiteX3" fmla="*/ 2819400 w 3702050"/>
              <a:gd name="connsiteY3" fmla="*/ 3441700 h 3810000"/>
              <a:gd name="connsiteX4" fmla="*/ 3079750 w 3702050"/>
              <a:gd name="connsiteY4" fmla="*/ 2971800 h 3810000"/>
              <a:gd name="connsiteX5" fmla="*/ 3702050 w 3702050"/>
              <a:gd name="connsiteY5" fmla="*/ 1828800 h 3810000"/>
              <a:gd name="connsiteX6" fmla="*/ 3632200 w 3702050"/>
              <a:gd name="connsiteY6" fmla="*/ 1657350 h 3810000"/>
              <a:gd name="connsiteX7" fmla="*/ 3536950 w 3702050"/>
              <a:gd name="connsiteY7" fmla="*/ 1530350 h 3810000"/>
              <a:gd name="connsiteX8" fmla="*/ 3295650 w 3702050"/>
              <a:gd name="connsiteY8" fmla="*/ 1422400 h 3810000"/>
              <a:gd name="connsiteX9" fmla="*/ 3143250 w 3702050"/>
              <a:gd name="connsiteY9" fmla="*/ 1295400 h 3810000"/>
              <a:gd name="connsiteX10" fmla="*/ 3016250 w 3702050"/>
              <a:gd name="connsiteY10" fmla="*/ 1092200 h 3810000"/>
              <a:gd name="connsiteX11" fmla="*/ 2978150 w 3702050"/>
              <a:gd name="connsiteY11" fmla="*/ 1009650 h 3810000"/>
              <a:gd name="connsiteX12" fmla="*/ 3086100 w 3702050"/>
              <a:gd name="connsiteY12" fmla="*/ 838200 h 3810000"/>
              <a:gd name="connsiteX13" fmla="*/ 3162300 w 3702050"/>
              <a:gd name="connsiteY13" fmla="*/ 863600 h 3810000"/>
              <a:gd name="connsiteX14" fmla="*/ 3321050 w 3702050"/>
              <a:gd name="connsiteY14" fmla="*/ 495300 h 3810000"/>
              <a:gd name="connsiteX15" fmla="*/ 2108200 w 3702050"/>
              <a:gd name="connsiteY15" fmla="*/ 127000 h 3810000"/>
              <a:gd name="connsiteX16" fmla="*/ 1638300 w 3702050"/>
              <a:gd name="connsiteY16" fmla="*/ 0 h 3810000"/>
              <a:gd name="connsiteX17" fmla="*/ 1498600 w 3702050"/>
              <a:gd name="connsiteY17" fmla="*/ 215900 h 3810000"/>
              <a:gd name="connsiteX18" fmla="*/ 1390650 w 3702050"/>
              <a:gd name="connsiteY18" fmla="*/ 241300 h 3810000"/>
              <a:gd name="connsiteX19" fmla="*/ 1270000 w 3702050"/>
              <a:gd name="connsiteY19" fmla="*/ 241300 h 3810000"/>
              <a:gd name="connsiteX20" fmla="*/ 1212850 w 3702050"/>
              <a:gd name="connsiteY20" fmla="*/ 304800 h 3810000"/>
              <a:gd name="connsiteX21" fmla="*/ 1181100 w 3702050"/>
              <a:gd name="connsiteY21" fmla="*/ 361950 h 3810000"/>
              <a:gd name="connsiteX22" fmla="*/ 1187450 w 3702050"/>
              <a:gd name="connsiteY22" fmla="*/ 508000 h 3810000"/>
              <a:gd name="connsiteX23" fmla="*/ 1238250 w 3702050"/>
              <a:gd name="connsiteY23" fmla="*/ 590550 h 3810000"/>
              <a:gd name="connsiteX24" fmla="*/ 723900 w 3702050"/>
              <a:gd name="connsiteY24" fmla="*/ 869950 h 3810000"/>
              <a:gd name="connsiteX25" fmla="*/ 0 w 3702050"/>
              <a:gd name="connsiteY25" fmla="*/ 1066800 h 3810000"/>
              <a:gd name="connsiteX26" fmla="*/ 31750 w 3702050"/>
              <a:gd name="connsiteY26" fmla="*/ 1123950 h 3810000"/>
              <a:gd name="connsiteX27" fmla="*/ 25400 w 3702050"/>
              <a:gd name="connsiteY27" fmla="*/ 117475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02050" h="3810000">
                <a:moveTo>
                  <a:pt x="2914650" y="3810000"/>
                </a:moveTo>
                <a:lnTo>
                  <a:pt x="2914650" y="3810000"/>
                </a:lnTo>
                <a:lnTo>
                  <a:pt x="2901950" y="3702050"/>
                </a:lnTo>
                <a:lnTo>
                  <a:pt x="2819400" y="3441700"/>
                </a:lnTo>
                <a:lnTo>
                  <a:pt x="3079750" y="2971800"/>
                </a:lnTo>
                <a:lnTo>
                  <a:pt x="3702050" y="1828800"/>
                </a:lnTo>
                <a:lnTo>
                  <a:pt x="3632200" y="1657350"/>
                </a:lnTo>
                <a:lnTo>
                  <a:pt x="3536950" y="1530350"/>
                </a:lnTo>
                <a:lnTo>
                  <a:pt x="3295650" y="1422400"/>
                </a:lnTo>
                <a:lnTo>
                  <a:pt x="3143250" y="1295400"/>
                </a:lnTo>
                <a:lnTo>
                  <a:pt x="3016250" y="1092200"/>
                </a:lnTo>
                <a:lnTo>
                  <a:pt x="2978150" y="1009650"/>
                </a:lnTo>
                <a:lnTo>
                  <a:pt x="3086100" y="838200"/>
                </a:lnTo>
                <a:lnTo>
                  <a:pt x="3162300" y="863600"/>
                </a:lnTo>
                <a:lnTo>
                  <a:pt x="3321050" y="495300"/>
                </a:lnTo>
                <a:lnTo>
                  <a:pt x="2108200" y="127000"/>
                </a:lnTo>
                <a:lnTo>
                  <a:pt x="1638300" y="0"/>
                </a:lnTo>
                <a:lnTo>
                  <a:pt x="1498600" y="215900"/>
                </a:lnTo>
                <a:lnTo>
                  <a:pt x="1390650" y="241300"/>
                </a:lnTo>
                <a:lnTo>
                  <a:pt x="1270000" y="241300"/>
                </a:lnTo>
                <a:lnTo>
                  <a:pt x="1212850" y="304800"/>
                </a:lnTo>
                <a:lnTo>
                  <a:pt x="1181100" y="361950"/>
                </a:lnTo>
                <a:lnTo>
                  <a:pt x="1187450" y="508000"/>
                </a:lnTo>
                <a:lnTo>
                  <a:pt x="1238250" y="590550"/>
                </a:lnTo>
                <a:lnTo>
                  <a:pt x="723900" y="869950"/>
                </a:lnTo>
                <a:lnTo>
                  <a:pt x="0" y="1066800"/>
                </a:lnTo>
                <a:lnTo>
                  <a:pt x="31750" y="1123950"/>
                </a:lnTo>
                <a:lnTo>
                  <a:pt x="25400" y="117475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2965450" y="2590800"/>
            <a:ext cx="4883150" cy="2825750"/>
          </a:xfrm>
          <a:custGeom>
            <a:avLst/>
            <a:gdLst>
              <a:gd name="connsiteX0" fmla="*/ 4883150 w 4883150"/>
              <a:gd name="connsiteY0" fmla="*/ 2622550 h 2825750"/>
              <a:gd name="connsiteX1" fmla="*/ 4724400 w 4883150"/>
              <a:gd name="connsiteY1" fmla="*/ 2425700 h 2825750"/>
              <a:gd name="connsiteX2" fmla="*/ 4597400 w 4883150"/>
              <a:gd name="connsiteY2" fmla="*/ 2635250 h 2825750"/>
              <a:gd name="connsiteX3" fmla="*/ 4044950 w 4883150"/>
              <a:gd name="connsiteY3" fmla="*/ 2730500 h 2825750"/>
              <a:gd name="connsiteX4" fmla="*/ 3956050 w 4883150"/>
              <a:gd name="connsiteY4" fmla="*/ 2743200 h 2825750"/>
              <a:gd name="connsiteX5" fmla="*/ 3860800 w 4883150"/>
              <a:gd name="connsiteY5" fmla="*/ 2787650 h 2825750"/>
              <a:gd name="connsiteX6" fmla="*/ 3803650 w 4883150"/>
              <a:gd name="connsiteY6" fmla="*/ 2755900 h 2825750"/>
              <a:gd name="connsiteX7" fmla="*/ 3390900 w 4883150"/>
              <a:gd name="connsiteY7" fmla="*/ 2825750 h 2825750"/>
              <a:gd name="connsiteX8" fmla="*/ 1479550 w 4883150"/>
              <a:gd name="connsiteY8" fmla="*/ 2559050 h 2825750"/>
              <a:gd name="connsiteX9" fmla="*/ 1270000 w 4883150"/>
              <a:gd name="connsiteY9" fmla="*/ 2571750 h 2825750"/>
              <a:gd name="connsiteX10" fmla="*/ 882650 w 4883150"/>
              <a:gd name="connsiteY10" fmla="*/ 2501900 h 2825750"/>
              <a:gd name="connsiteX11" fmla="*/ 0 w 4883150"/>
              <a:gd name="connsiteY11" fmla="*/ 2368550 h 2825750"/>
              <a:gd name="connsiteX12" fmla="*/ 12700 w 4883150"/>
              <a:gd name="connsiteY12" fmla="*/ 2095500 h 2825750"/>
              <a:gd name="connsiteX13" fmla="*/ 88900 w 4883150"/>
              <a:gd name="connsiteY13" fmla="*/ 1790700 h 2825750"/>
              <a:gd name="connsiteX14" fmla="*/ 146050 w 4883150"/>
              <a:gd name="connsiteY14" fmla="*/ 1562100 h 2825750"/>
              <a:gd name="connsiteX15" fmla="*/ 241300 w 4883150"/>
              <a:gd name="connsiteY15" fmla="*/ 1479550 h 2825750"/>
              <a:gd name="connsiteX16" fmla="*/ 501650 w 4883150"/>
              <a:gd name="connsiteY16" fmla="*/ 1397000 h 2825750"/>
              <a:gd name="connsiteX17" fmla="*/ 584200 w 4883150"/>
              <a:gd name="connsiteY17" fmla="*/ 1339850 h 2825750"/>
              <a:gd name="connsiteX18" fmla="*/ 647700 w 4883150"/>
              <a:gd name="connsiteY18" fmla="*/ 1143000 h 2825750"/>
              <a:gd name="connsiteX19" fmla="*/ 546100 w 4883150"/>
              <a:gd name="connsiteY19" fmla="*/ 273050 h 2825750"/>
              <a:gd name="connsiteX20" fmla="*/ 990600 w 4883150"/>
              <a:gd name="connsiteY20" fmla="*/ 165100 h 2825750"/>
              <a:gd name="connsiteX21" fmla="*/ 1054100 w 4883150"/>
              <a:gd name="connsiteY21" fmla="*/ 171450 h 2825750"/>
              <a:gd name="connsiteX22" fmla="*/ 1130300 w 4883150"/>
              <a:gd name="connsiteY22" fmla="*/ 127000 h 2825750"/>
              <a:gd name="connsiteX23" fmla="*/ 1536700 w 4883150"/>
              <a:gd name="connsiteY23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83150" h="2825750">
                <a:moveTo>
                  <a:pt x="4883150" y="2622550"/>
                </a:moveTo>
                <a:lnTo>
                  <a:pt x="4724400" y="2425700"/>
                </a:lnTo>
                <a:lnTo>
                  <a:pt x="4597400" y="2635250"/>
                </a:lnTo>
                <a:lnTo>
                  <a:pt x="4044950" y="2730500"/>
                </a:lnTo>
                <a:lnTo>
                  <a:pt x="3956050" y="2743200"/>
                </a:lnTo>
                <a:lnTo>
                  <a:pt x="3860800" y="2787650"/>
                </a:lnTo>
                <a:lnTo>
                  <a:pt x="3803650" y="2755900"/>
                </a:lnTo>
                <a:lnTo>
                  <a:pt x="3390900" y="2825750"/>
                </a:lnTo>
                <a:lnTo>
                  <a:pt x="1479550" y="2559050"/>
                </a:lnTo>
                <a:lnTo>
                  <a:pt x="1270000" y="2571750"/>
                </a:lnTo>
                <a:lnTo>
                  <a:pt x="882650" y="2501900"/>
                </a:lnTo>
                <a:lnTo>
                  <a:pt x="0" y="2368550"/>
                </a:lnTo>
                <a:lnTo>
                  <a:pt x="12700" y="2095500"/>
                </a:lnTo>
                <a:lnTo>
                  <a:pt x="88900" y="1790700"/>
                </a:lnTo>
                <a:lnTo>
                  <a:pt x="146050" y="1562100"/>
                </a:lnTo>
                <a:lnTo>
                  <a:pt x="241300" y="1479550"/>
                </a:lnTo>
                <a:lnTo>
                  <a:pt x="501650" y="1397000"/>
                </a:lnTo>
                <a:lnTo>
                  <a:pt x="584200" y="1339850"/>
                </a:lnTo>
                <a:lnTo>
                  <a:pt x="647700" y="1143000"/>
                </a:lnTo>
                <a:lnTo>
                  <a:pt x="546100" y="273050"/>
                </a:lnTo>
                <a:lnTo>
                  <a:pt x="990600" y="165100"/>
                </a:lnTo>
                <a:lnTo>
                  <a:pt x="1054100" y="171450"/>
                </a:lnTo>
                <a:lnTo>
                  <a:pt x="1130300" y="127000"/>
                </a:lnTo>
                <a:lnTo>
                  <a:pt x="1536700" y="0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3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13/2021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421386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ITMU09/06 -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09/07/2021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4,26 MWh/mês – 12,8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1016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1030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transferência de 5% da carga do alimentador ITMU06 (538 clientes BT) para o ITMU09.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679" y="1124743"/>
            <a:ext cx="4483546" cy="547234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807390" y="1557196"/>
            <a:ext cx="2824681" cy="4653481"/>
          </a:xfrm>
          <a:custGeom>
            <a:avLst/>
            <a:gdLst>
              <a:gd name="connsiteX0" fmla="*/ 2824681 w 2824681"/>
              <a:gd name="connsiteY0" fmla="*/ 0 h 4653481"/>
              <a:gd name="connsiteX1" fmla="*/ 2806574 w 2824681"/>
              <a:gd name="connsiteY1" fmla="*/ 117695 h 4653481"/>
              <a:gd name="connsiteX2" fmla="*/ 2761307 w 2824681"/>
              <a:gd name="connsiteY2" fmla="*/ 117695 h 4653481"/>
              <a:gd name="connsiteX3" fmla="*/ 2779414 w 2824681"/>
              <a:gd name="connsiteY3" fmla="*/ 398353 h 4653481"/>
              <a:gd name="connsiteX4" fmla="*/ 2027976 w 2824681"/>
              <a:gd name="connsiteY4" fmla="*/ 434566 h 4653481"/>
              <a:gd name="connsiteX5" fmla="*/ 1964602 w 2824681"/>
              <a:gd name="connsiteY5" fmla="*/ 633743 h 4653481"/>
              <a:gd name="connsiteX6" fmla="*/ 1367073 w 2824681"/>
              <a:gd name="connsiteY6" fmla="*/ 660903 h 4653481"/>
              <a:gd name="connsiteX7" fmla="*/ 1321806 w 2824681"/>
              <a:gd name="connsiteY7" fmla="*/ 787652 h 4653481"/>
              <a:gd name="connsiteX8" fmla="*/ 1376127 w 2824681"/>
              <a:gd name="connsiteY8" fmla="*/ 1683945 h 4653481"/>
              <a:gd name="connsiteX9" fmla="*/ 181069 w 2824681"/>
              <a:gd name="connsiteY9" fmla="*/ 1828800 h 4653481"/>
              <a:gd name="connsiteX10" fmla="*/ 81481 w 2824681"/>
              <a:gd name="connsiteY10" fmla="*/ 3431263 h 4653481"/>
              <a:gd name="connsiteX11" fmla="*/ 0 w 2824681"/>
              <a:gd name="connsiteY11" fmla="*/ 4653481 h 4653481"/>
              <a:gd name="connsiteX12" fmla="*/ 99588 w 2824681"/>
              <a:gd name="connsiteY12" fmla="*/ 4635374 h 465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4681" h="4653481">
                <a:moveTo>
                  <a:pt x="2824681" y="0"/>
                </a:moveTo>
                <a:lnTo>
                  <a:pt x="2806574" y="117695"/>
                </a:lnTo>
                <a:lnTo>
                  <a:pt x="2761307" y="117695"/>
                </a:lnTo>
                <a:lnTo>
                  <a:pt x="2779414" y="398353"/>
                </a:lnTo>
                <a:lnTo>
                  <a:pt x="2027976" y="434566"/>
                </a:lnTo>
                <a:lnTo>
                  <a:pt x="1964602" y="633743"/>
                </a:lnTo>
                <a:lnTo>
                  <a:pt x="1367073" y="660903"/>
                </a:lnTo>
                <a:lnTo>
                  <a:pt x="1321806" y="787652"/>
                </a:lnTo>
                <a:lnTo>
                  <a:pt x="1376127" y="1683945"/>
                </a:lnTo>
                <a:lnTo>
                  <a:pt x="181069" y="1828800"/>
                </a:lnTo>
                <a:lnTo>
                  <a:pt x="81481" y="3431263"/>
                </a:lnTo>
                <a:lnTo>
                  <a:pt x="0" y="4653481"/>
                </a:lnTo>
                <a:lnTo>
                  <a:pt x="99588" y="46353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6934954" y="1566250"/>
            <a:ext cx="1575303" cy="4282289"/>
          </a:xfrm>
          <a:custGeom>
            <a:avLst/>
            <a:gdLst>
              <a:gd name="connsiteX0" fmla="*/ 688064 w 1575303"/>
              <a:gd name="connsiteY0" fmla="*/ 0 h 4282289"/>
              <a:gd name="connsiteX1" fmla="*/ 697117 w 1575303"/>
              <a:gd name="connsiteY1" fmla="*/ 99588 h 4282289"/>
              <a:gd name="connsiteX2" fmla="*/ 923454 w 1575303"/>
              <a:gd name="connsiteY2" fmla="*/ 99588 h 4282289"/>
              <a:gd name="connsiteX3" fmla="*/ 959668 w 1575303"/>
              <a:gd name="connsiteY3" fmla="*/ 162962 h 4282289"/>
              <a:gd name="connsiteX4" fmla="*/ 1285593 w 1575303"/>
              <a:gd name="connsiteY4" fmla="*/ 153908 h 4282289"/>
              <a:gd name="connsiteX5" fmla="*/ 1312753 w 1575303"/>
              <a:gd name="connsiteY5" fmla="*/ 543207 h 4282289"/>
              <a:gd name="connsiteX6" fmla="*/ 1575303 w 1575303"/>
              <a:gd name="connsiteY6" fmla="*/ 1403287 h 4282289"/>
              <a:gd name="connsiteX7" fmla="*/ 0 w 1575303"/>
              <a:gd name="connsiteY7" fmla="*/ 1575302 h 4282289"/>
              <a:gd name="connsiteX8" fmla="*/ 362139 w 1575303"/>
              <a:gd name="connsiteY8" fmla="*/ 4282289 h 4282289"/>
              <a:gd name="connsiteX9" fmla="*/ 362139 w 1575303"/>
              <a:gd name="connsiteY9" fmla="*/ 4282289 h 428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303" h="4282289">
                <a:moveTo>
                  <a:pt x="688064" y="0"/>
                </a:moveTo>
                <a:lnTo>
                  <a:pt x="697117" y="99588"/>
                </a:lnTo>
                <a:lnTo>
                  <a:pt x="923454" y="99588"/>
                </a:lnTo>
                <a:lnTo>
                  <a:pt x="959668" y="162962"/>
                </a:lnTo>
                <a:lnTo>
                  <a:pt x="1285593" y="153908"/>
                </a:lnTo>
                <a:lnTo>
                  <a:pt x="1312753" y="543207"/>
                </a:lnTo>
                <a:lnTo>
                  <a:pt x="1575303" y="1403287"/>
                </a:lnTo>
                <a:lnTo>
                  <a:pt x="0" y="1575302"/>
                </a:lnTo>
                <a:lnTo>
                  <a:pt x="362139" y="4282289"/>
                </a:lnTo>
                <a:lnTo>
                  <a:pt x="362139" y="4282289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2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14/2021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71674" y="1112251"/>
            <a:ext cx="272014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NOG11/12 -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24/08/2021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b="1" dirty="0"/>
            </a:br>
            <a:r>
              <a:rPr lang="pt-BR" sz="1600" dirty="0"/>
              <a:t>16,15 MWh/mês - 48,4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20025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254494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10% da carga do alimentador NOG11 (814 clientes BT, 3 MT e 72 RU) para o alimentador NOG12 menos carregado.</a:t>
            </a:r>
          </a:p>
        </p:txBody>
      </p:sp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309" y="1124744"/>
            <a:ext cx="61245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4448175" y="1228725"/>
            <a:ext cx="4248150" cy="3162300"/>
          </a:xfrm>
          <a:custGeom>
            <a:avLst/>
            <a:gdLst>
              <a:gd name="connsiteX0" fmla="*/ 4248150 w 4248150"/>
              <a:gd name="connsiteY0" fmla="*/ 409575 h 3162300"/>
              <a:gd name="connsiteX1" fmla="*/ 4152900 w 4248150"/>
              <a:gd name="connsiteY1" fmla="*/ 390525 h 3162300"/>
              <a:gd name="connsiteX2" fmla="*/ 3638550 w 4248150"/>
              <a:gd name="connsiteY2" fmla="*/ 0 h 3162300"/>
              <a:gd name="connsiteX3" fmla="*/ 3409950 w 4248150"/>
              <a:gd name="connsiteY3" fmla="*/ 104775 h 3162300"/>
              <a:gd name="connsiteX4" fmla="*/ 3086100 w 4248150"/>
              <a:gd name="connsiteY4" fmla="*/ 123825 h 3162300"/>
              <a:gd name="connsiteX5" fmla="*/ 2724150 w 4248150"/>
              <a:gd name="connsiteY5" fmla="*/ 123825 h 3162300"/>
              <a:gd name="connsiteX6" fmla="*/ 2628900 w 4248150"/>
              <a:gd name="connsiteY6" fmla="*/ 171450 h 3162300"/>
              <a:gd name="connsiteX7" fmla="*/ 2628900 w 4248150"/>
              <a:gd name="connsiteY7" fmla="*/ 304800 h 3162300"/>
              <a:gd name="connsiteX8" fmla="*/ 2552700 w 4248150"/>
              <a:gd name="connsiteY8" fmla="*/ 447675 h 3162300"/>
              <a:gd name="connsiteX9" fmla="*/ 2447925 w 4248150"/>
              <a:gd name="connsiteY9" fmla="*/ 561975 h 3162300"/>
              <a:gd name="connsiteX10" fmla="*/ 1876425 w 4248150"/>
              <a:gd name="connsiteY10" fmla="*/ 666750 h 3162300"/>
              <a:gd name="connsiteX11" fmla="*/ 1704975 w 4248150"/>
              <a:gd name="connsiteY11" fmla="*/ 733425 h 3162300"/>
              <a:gd name="connsiteX12" fmla="*/ 1666875 w 4248150"/>
              <a:gd name="connsiteY12" fmla="*/ 838200 h 3162300"/>
              <a:gd name="connsiteX13" fmla="*/ 1485900 w 4248150"/>
              <a:gd name="connsiteY13" fmla="*/ 923925 h 3162300"/>
              <a:gd name="connsiteX14" fmla="*/ 1362075 w 4248150"/>
              <a:gd name="connsiteY14" fmla="*/ 990600 h 3162300"/>
              <a:gd name="connsiteX15" fmla="*/ 962025 w 4248150"/>
              <a:gd name="connsiteY15" fmla="*/ 1009650 h 3162300"/>
              <a:gd name="connsiteX16" fmla="*/ 923925 w 4248150"/>
              <a:gd name="connsiteY16" fmla="*/ 1009650 h 3162300"/>
              <a:gd name="connsiteX17" fmla="*/ 828675 w 4248150"/>
              <a:gd name="connsiteY17" fmla="*/ 1066800 h 3162300"/>
              <a:gd name="connsiteX18" fmla="*/ 819150 w 4248150"/>
              <a:gd name="connsiteY18" fmla="*/ 1152525 h 3162300"/>
              <a:gd name="connsiteX19" fmla="*/ 828675 w 4248150"/>
              <a:gd name="connsiteY19" fmla="*/ 1238250 h 3162300"/>
              <a:gd name="connsiteX20" fmla="*/ 666750 w 4248150"/>
              <a:gd name="connsiteY20" fmla="*/ 1609725 h 3162300"/>
              <a:gd name="connsiteX21" fmla="*/ 0 w 4248150"/>
              <a:gd name="connsiteY21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48150" h="3162300">
                <a:moveTo>
                  <a:pt x="4248150" y="409575"/>
                </a:moveTo>
                <a:lnTo>
                  <a:pt x="4152900" y="390525"/>
                </a:lnTo>
                <a:lnTo>
                  <a:pt x="3638550" y="0"/>
                </a:lnTo>
                <a:lnTo>
                  <a:pt x="3409950" y="104775"/>
                </a:lnTo>
                <a:lnTo>
                  <a:pt x="3086100" y="123825"/>
                </a:lnTo>
                <a:lnTo>
                  <a:pt x="2724150" y="123825"/>
                </a:lnTo>
                <a:lnTo>
                  <a:pt x="2628900" y="171450"/>
                </a:lnTo>
                <a:lnTo>
                  <a:pt x="2628900" y="304800"/>
                </a:lnTo>
                <a:lnTo>
                  <a:pt x="2552700" y="447675"/>
                </a:lnTo>
                <a:lnTo>
                  <a:pt x="2447925" y="561975"/>
                </a:lnTo>
                <a:lnTo>
                  <a:pt x="1876425" y="666750"/>
                </a:lnTo>
                <a:lnTo>
                  <a:pt x="1704975" y="733425"/>
                </a:lnTo>
                <a:lnTo>
                  <a:pt x="1666875" y="838200"/>
                </a:lnTo>
                <a:lnTo>
                  <a:pt x="1485900" y="923925"/>
                </a:lnTo>
                <a:lnTo>
                  <a:pt x="1362075" y="990600"/>
                </a:lnTo>
                <a:lnTo>
                  <a:pt x="962025" y="1009650"/>
                </a:lnTo>
                <a:lnTo>
                  <a:pt x="923925" y="1009650"/>
                </a:lnTo>
                <a:lnTo>
                  <a:pt x="828675" y="1066800"/>
                </a:lnTo>
                <a:lnTo>
                  <a:pt x="819150" y="1152525"/>
                </a:lnTo>
                <a:lnTo>
                  <a:pt x="828675" y="1238250"/>
                </a:lnTo>
                <a:lnTo>
                  <a:pt x="666750" y="1609725"/>
                </a:lnTo>
                <a:lnTo>
                  <a:pt x="0" y="3162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267200" y="1228725"/>
            <a:ext cx="4448175" cy="3924300"/>
          </a:xfrm>
          <a:custGeom>
            <a:avLst/>
            <a:gdLst>
              <a:gd name="connsiteX0" fmla="*/ 4448175 w 4448175"/>
              <a:gd name="connsiteY0" fmla="*/ 419100 h 3924300"/>
              <a:gd name="connsiteX1" fmla="*/ 4362450 w 4448175"/>
              <a:gd name="connsiteY1" fmla="*/ 400050 h 3924300"/>
              <a:gd name="connsiteX2" fmla="*/ 3790950 w 4448175"/>
              <a:gd name="connsiteY2" fmla="*/ 0 h 3924300"/>
              <a:gd name="connsiteX3" fmla="*/ 3648075 w 4448175"/>
              <a:gd name="connsiteY3" fmla="*/ 85725 h 3924300"/>
              <a:gd name="connsiteX4" fmla="*/ 3076575 w 4448175"/>
              <a:gd name="connsiteY4" fmla="*/ 142875 h 3924300"/>
              <a:gd name="connsiteX5" fmla="*/ 2895600 w 4448175"/>
              <a:gd name="connsiteY5" fmla="*/ 114300 h 3924300"/>
              <a:gd name="connsiteX6" fmla="*/ 2800350 w 4448175"/>
              <a:gd name="connsiteY6" fmla="*/ 171450 h 3924300"/>
              <a:gd name="connsiteX7" fmla="*/ 2800350 w 4448175"/>
              <a:gd name="connsiteY7" fmla="*/ 323850 h 3924300"/>
              <a:gd name="connsiteX8" fmla="*/ 2676525 w 4448175"/>
              <a:gd name="connsiteY8" fmla="*/ 542925 h 3924300"/>
              <a:gd name="connsiteX9" fmla="*/ 2486025 w 4448175"/>
              <a:gd name="connsiteY9" fmla="*/ 600075 h 3924300"/>
              <a:gd name="connsiteX10" fmla="*/ 1981200 w 4448175"/>
              <a:gd name="connsiteY10" fmla="*/ 695325 h 3924300"/>
              <a:gd name="connsiteX11" fmla="*/ 1866900 w 4448175"/>
              <a:gd name="connsiteY11" fmla="*/ 733425 h 3924300"/>
              <a:gd name="connsiteX12" fmla="*/ 1847850 w 4448175"/>
              <a:gd name="connsiteY12" fmla="*/ 857250 h 3924300"/>
              <a:gd name="connsiteX13" fmla="*/ 1562100 w 4448175"/>
              <a:gd name="connsiteY13" fmla="*/ 990600 h 3924300"/>
              <a:gd name="connsiteX14" fmla="*/ 1438275 w 4448175"/>
              <a:gd name="connsiteY14" fmla="*/ 1123950 h 3924300"/>
              <a:gd name="connsiteX15" fmla="*/ 1162050 w 4448175"/>
              <a:gd name="connsiteY15" fmla="*/ 1133475 h 3924300"/>
              <a:gd name="connsiteX16" fmla="*/ 1085850 w 4448175"/>
              <a:gd name="connsiteY16" fmla="*/ 1152525 h 3924300"/>
              <a:gd name="connsiteX17" fmla="*/ 1085850 w 4448175"/>
              <a:gd name="connsiteY17" fmla="*/ 1152525 h 3924300"/>
              <a:gd name="connsiteX18" fmla="*/ 1047750 w 4448175"/>
              <a:gd name="connsiteY18" fmla="*/ 1181100 h 3924300"/>
              <a:gd name="connsiteX19" fmla="*/ 1066800 w 4448175"/>
              <a:gd name="connsiteY19" fmla="*/ 1333500 h 3924300"/>
              <a:gd name="connsiteX20" fmla="*/ 1190625 w 4448175"/>
              <a:gd name="connsiteY20" fmla="*/ 1619250 h 3924300"/>
              <a:gd name="connsiteX21" fmla="*/ 1228725 w 4448175"/>
              <a:gd name="connsiteY21" fmla="*/ 1676400 h 3924300"/>
              <a:gd name="connsiteX22" fmla="*/ 1181100 w 4448175"/>
              <a:gd name="connsiteY22" fmla="*/ 1724025 h 3924300"/>
              <a:gd name="connsiteX23" fmla="*/ 1114425 w 4448175"/>
              <a:gd name="connsiteY23" fmla="*/ 1762125 h 3924300"/>
              <a:gd name="connsiteX24" fmla="*/ 1209675 w 4448175"/>
              <a:gd name="connsiteY24" fmla="*/ 1981200 h 3924300"/>
              <a:gd name="connsiteX25" fmla="*/ 1295400 w 4448175"/>
              <a:gd name="connsiteY25" fmla="*/ 2200275 h 3924300"/>
              <a:gd name="connsiteX26" fmla="*/ 1362075 w 4448175"/>
              <a:gd name="connsiteY26" fmla="*/ 2486025 h 3924300"/>
              <a:gd name="connsiteX27" fmla="*/ 1019175 w 4448175"/>
              <a:gd name="connsiteY27" fmla="*/ 2676525 h 3924300"/>
              <a:gd name="connsiteX28" fmla="*/ 1285875 w 4448175"/>
              <a:gd name="connsiteY28" fmla="*/ 2876550 h 3924300"/>
              <a:gd name="connsiteX29" fmla="*/ 1409700 w 4448175"/>
              <a:gd name="connsiteY29" fmla="*/ 2962275 h 3924300"/>
              <a:gd name="connsiteX30" fmla="*/ 1514475 w 4448175"/>
              <a:gd name="connsiteY30" fmla="*/ 3190875 h 3924300"/>
              <a:gd name="connsiteX31" fmla="*/ 1647825 w 4448175"/>
              <a:gd name="connsiteY31" fmla="*/ 3476625 h 3924300"/>
              <a:gd name="connsiteX32" fmla="*/ 1714500 w 4448175"/>
              <a:gd name="connsiteY32" fmla="*/ 3581400 h 3924300"/>
              <a:gd name="connsiteX33" fmla="*/ 1628775 w 4448175"/>
              <a:gd name="connsiteY33" fmla="*/ 3667125 h 3924300"/>
              <a:gd name="connsiteX34" fmla="*/ 1552575 w 4448175"/>
              <a:gd name="connsiteY34" fmla="*/ 3752850 h 3924300"/>
              <a:gd name="connsiteX35" fmla="*/ 1390650 w 4448175"/>
              <a:gd name="connsiteY35" fmla="*/ 3790950 h 3924300"/>
              <a:gd name="connsiteX36" fmla="*/ 1314450 w 4448175"/>
              <a:gd name="connsiteY36" fmla="*/ 3790950 h 3924300"/>
              <a:gd name="connsiteX37" fmla="*/ 1238250 w 4448175"/>
              <a:gd name="connsiteY37" fmla="*/ 3667125 h 3924300"/>
              <a:gd name="connsiteX38" fmla="*/ 1200150 w 4448175"/>
              <a:gd name="connsiteY38" fmla="*/ 3657600 h 3924300"/>
              <a:gd name="connsiteX39" fmla="*/ 1171575 w 4448175"/>
              <a:gd name="connsiteY39" fmla="*/ 3667125 h 3924300"/>
              <a:gd name="connsiteX40" fmla="*/ 1152525 w 4448175"/>
              <a:gd name="connsiteY40" fmla="*/ 3762375 h 3924300"/>
              <a:gd name="connsiteX41" fmla="*/ 1181100 w 4448175"/>
              <a:gd name="connsiteY41" fmla="*/ 3857625 h 3924300"/>
              <a:gd name="connsiteX42" fmla="*/ 1133475 w 4448175"/>
              <a:gd name="connsiteY42" fmla="*/ 3914775 h 3924300"/>
              <a:gd name="connsiteX43" fmla="*/ 1038225 w 4448175"/>
              <a:gd name="connsiteY43" fmla="*/ 3924300 h 3924300"/>
              <a:gd name="connsiteX44" fmla="*/ 962025 w 4448175"/>
              <a:gd name="connsiteY44" fmla="*/ 3838575 h 3924300"/>
              <a:gd name="connsiteX45" fmla="*/ 723900 w 4448175"/>
              <a:gd name="connsiteY45" fmla="*/ 3762375 h 3924300"/>
              <a:gd name="connsiteX46" fmla="*/ 504825 w 4448175"/>
              <a:gd name="connsiteY46" fmla="*/ 3724275 h 3924300"/>
              <a:gd name="connsiteX47" fmla="*/ 200025 w 4448175"/>
              <a:gd name="connsiteY47" fmla="*/ 3676650 h 3924300"/>
              <a:gd name="connsiteX48" fmla="*/ 19050 w 4448175"/>
              <a:gd name="connsiteY48" fmla="*/ 3705225 h 3924300"/>
              <a:gd name="connsiteX49" fmla="*/ 0 w 4448175"/>
              <a:gd name="connsiteY49" fmla="*/ 3705225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48175" h="3924300">
                <a:moveTo>
                  <a:pt x="4448175" y="419100"/>
                </a:moveTo>
                <a:lnTo>
                  <a:pt x="4362450" y="400050"/>
                </a:lnTo>
                <a:lnTo>
                  <a:pt x="3790950" y="0"/>
                </a:lnTo>
                <a:lnTo>
                  <a:pt x="3648075" y="85725"/>
                </a:lnTo>
                <a:lnTo>
                  <a:pt x="3076575" y="142875"/>
                </a:lnTo>
                <a:lnTo>
                  <a:pt x="2895600" y="114300"/>
                </a:lnTo>
                <a:lnTo>
                  <a:pt x="2800350" y="171450"/>
                </a:lnTo>
                <a:lnTo>
                  <a:pt x="2800350" y="323850"/>
                </a:lnTo>
                <a:lnTo>
                  <a:pt x="2676525" y="542925"/>
                </a:lnTo>
                <a:lnTo>
                  <a:pt x="2486025" y="600075"/>
                </a:lnTo>
                <a:lnTo>
                  <a:pt x="1981200" y="695325"/>
                </a:lnTo>
                <a:lnTo>
                  <a:pt x="1866900" y="733425"/>
                </a:lnTo>
                <a:lnTo>
                  <a:pt x="1847850" y="857250"/>
                </a:lnTo>
                <a:lnTo>
                  <a:pt x="1562100" y="990600"/>
                </a:lnTo>
                <a:lnTo>
                  <a:pt x="1438275" y="1123950"/>
                </a:lnTo>
                <a:lnTo>
                  <a:pt x="1162050" y="1133475"/>
                </a:lnTo>
                <a:lnTo>
                  <a:pt x="1085850" y="1152525"/>
                </a:lnTo>
                <a:lnTo>
                  <a:pt x="1085850" y="1152525"/>
                </a:lnTo>
                <a:lnTo>
                  <a:pt x="1047750" y="1181100"/>
                </a:lnTo>
                <a:lnTo>
                  <a:pt x="1066800" y="1333500"/>
                </a:lnTo>
                <a:lnTo>
                  <a:pt x="1190625" y="1619250"/>
                </a:lnTo>
                <a:lnTo>
                  <a:pt x="1228725" y="1676400"/>
                </a:lnTo>
                <a:lnTo>
                  <a:pt x="1181100" y="1724025"/>
                </a:lnTo>
                <a:lnTo>
                  <a:pt x="1114425" y="1762125"/>
                </a:lnTo>
                <a:lnTo>
                  <a:pt x="1209675" y="1981200"/>
                </a:lnTo>
                <a:lnTo>
                  <a:pt x="1295400" y="2200275"/>
                </a:lnTo>
                <a:lnTo>
                  <a:pt x="1362075" y="2486025"/>
                </a:lnTo>
                <a:lnTo>
                  <a:pt x="1019175" y="2676525"/>
                </a:lnTo>
                <a:lnTo>
                  <a:pt x="1285875" y="2876550"/>
                </a:lnTo>
                <a:lnTo>
                  <a:pt x="1409700" y="2962275"/>
                </a:lnTo>
                <a:lnTo>
                  <a:pt x="1514475" y="3190875"/>
                </a:lnTo>
                <a:lnTo>
                  <a:pt x="1647825" y="3476625"/>
                </a:lnTo>
                <a:lnTo>
                  <a:pt x="1714500" y="3581400"/>
                </a:lnTo>
                <a:lnTo>
                  <a:pt x="1628775" y="3667125"/>
                </a:lnTo>
                <a:lnTo>
                  <a:pt x="1552575" y="3752850"/>
                </a:lnTo>
                <a:lnTo>
                  <a:pt x="1390650" y="3790950"/>
                </a:lnTo>
                <a:lnTo>
                  <a:pt x="1314450" y="3790950"/>
                </a:lnTo>
                <a:lnTo>
                  <a:pt x="1238250" y="3667125"/>
                </a:lnTo>
                <a:lnTo>
                  <a:pt x="1200150" y="3657600"/>
                </a:lnTo>
                <a:lnTo>
                  <a:pt x="1171575" y="3667125"/>
                </a:lnTo>
                <a:lnTo>
                  <a:pt x="1152525" y="3762375"/>
                </a:lnTo>
                <a:lnTo>
                  <a:pt x="1181100" y="3857625"/>
                </a:lnTo>
                <a:lnTo>
                  <a:pt x="1133475" y="3914775"/>
                </a:lnTo>
                <a:lnTo>
                  <a:pt x="1038225" y="3924300"/>
                </a:lnTo>
                <a:lnTo>
                  <a:pt x="962025" y="3838575"/>
                </a:lnTo>
                <a:lnTo>
                  <a:pt x="723900" y="3762375"/>
                </a:lnTo>
                <a:lnTo>
                  <a:pt x="504825" y="3724275"/>
                </a:lnTo>
                <a:lnTo>
                  <a:pt x="200025" y="3676650"/>
                </a:lnTo>
                <a:lnTo>
                  <a:pt x="19050" y="3705225"/>
                </a:lnTo>
                <a:lnTo>
                  <a:pt x="0" y="37052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8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15/2021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TOTU11/07 -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27/08/2021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2,45 MWh/mês - 7,3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255893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20130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redução do acesso à SE em  </a:t>
            </a:r>
            <a:r>
              <a:rPr lang="pt-BR" sz="1600" b="1" dirty="0"/>
              <a:t>2,73 km </a:t>
            </a:r>
            <a:r>
              <a:rPr lang="pt-BR" sz="1600" dirty="0"/>
              <a:t>para 18% da carga do alimentador TOTU07 (1621 clientes BT, 2 MT e 437 RU) para o alimentador TOTU11.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872" y="1021079"/>
            <a:ext cx="5699627" cy="521045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14252" y="1533832"/>
            <a:ext cx="4925961" cy="4513007"/>
          </a:xfrm>
          <a:custGeom>
            <a:avLst/>
            <a:gdLst>
              <a:gd name="connsiteX0" fmla="*/ 29496 w 4925961"/>
              <a:gd name="connsiteY0" fmla="*/ 4513007 h 4513007"/>
              <a:gd name="connsiteX1" fmla="*/ 0 w 4925961"/>
              <a:gd name="connsiteY1" fmla="*/ 4343400 h 4513007"/>
              <a:gd name="connsiteX2" fmla="*/ 51619 w 4925961"/>
              <a:gd name="connsiteY2" fmla="*/ 4195916 h 4513007"/>
              <a:gd name="connsiteX3" fmla="*/ 169606 w 4925961"/>
              <a:gd name="connsiteY3" fmla="*/ 3635478 h 4513007"/>
              <a:gd name="connsiteX4" fmla="*/ 420329 w 4925961"/>
              <a:gd name="connsiteY4" fmla="*/ 3591233 h 4513007"/>
              <a:gd name="connsiteX5" fmla="*/ 582561 w 4925961"/>
              <a:gd name="connsiteY5" fmla="*/ 3576484 h 4513007"/>
              <a:gd name="connsiteX6" fmla="*/ 722671 w 4925961"/>
              <a:gd name="connsiteY6" fmla="*/ 3753465 h 4513007"/>
              <a:gd name="connsiteX7" fmla="*/ 840658 w 4925961"/>
              <a:gd name="connsiteY7" fmla="*/ 3923071 h 4513007"/>
              <a:gd name="connsiteX8" fmla="*/ 914400 w 4925961"/>
              <a:gd name="connsiteY8" fmla="*/ 4041058 h 4513007"/>
              <a:gd name="connsiteX9" fmla="*/ 988142 w 4925961"/>
              <a:gd name="connsiteY9" fmla="*/ 4114800 h 4513007"/>
              <a:gd name="connsiteX10" fmla="*/ 1054509 w 4925961"/>
              <a:gd name="connsiteY10" fmla="*/ 4100052 h 4513007"/>
              <a:gd name="connsiteX11" fmla="*/ 1231490 w 4925961"/>
              <a:gd name="connsiteY11" fmla="*/ 3768213 h 4513007"/>
              <a:gd name="connsiteX12" fmla="*/ 1423219 w 4925961"/>
              <a:gd name="connsiteY12" fmla="*/ 3539613 h 4513007"/>
              <a:gd name="connsiteX13" fmla="*/ 1651819 w 4925961"/>
              <a:gd name="connsiteY13" fmla="*/ 3266768 h 4513007"/>
              <a:gd name="connsiteX14" fmla="*/ 1673942 w 4925961"/>
              <a:gd name="connsiteY14" fmla="*/ 3126658 h 4513007"/>
              <a:gd name="connsiteX15" fmla="*/ 1673942 w 4925961"/>
              <a:gd name="connsiteY15" fmla="*/ 2993923 h 4513007"/>
              <a:gd name="connsiteX16" fmla="*/ 1681316 w 4925961"/>
              <a:gd name="connsiteY16" fmla="*/ 2750574 h 4513007"/>
              <a:gd name="connsiteX17" fmla="*/ 1976283 w 4925961"/>
              <a:gd name="connsiteY17" fmla="*/ 2109020 h 4513007"/>
              <a:gd name="connsiteX18" fmla="*/ 2057400 w 4925961"/>
              <a:gd name="connsiteY18" fmla="*/ 1909916 h 4513007"/>
              <a:gd name="connsiteX19" fmla="*/ 2042651 w 4925961"/>
              <a:gd name="connsiteY19" fmla="*/ 1710813 h 4513007"/>
              <a:gd name="connsiteX20" fmla="*/ 2057400 w 4925961"/>
              <a:gd name="connsiteY20" fmla="*/ 1474839 h 4513007"/>
              <a:gd name="connsiteX21" fmla="*/ 2057400 w 4925961"/>
              <a:gd name="connsiteY21" fmla="*/ 1172497 h 4513007"/>
              <a:gd name="connsiteX22" fmla="*/ 2190135 w 4925961"/>
              <a:gd name="connsiteY22" fmla="*/ 825910 h 4513007"/>
              <a:gd name="connsiteX23" fmla="*/ 2477729 w 4925961"/>
              <a:gd name="connsiteY23" fmla="*/ 486697 h 4513007"/>
              <a:gd name="connsiteX24" fmla="*/ 2551471 w 4925961"/>
              <a:gd name="connsiteY24" fmla="*/ 516194 h 4513007"/>
              <a:gd name="connsiteX25" fmla="*/ 2743200 w 4925961"/>
              <a:gd name="connsiteY25" fmla="*/ 582562 h 4513007"/>
              <a:gd name="connsiteX26" fmla="*/ 2890683 w 4925961"/>
              <a:gd name="connsiteY26" fmla="*/ 464574 h 4513007"/>
              <a:gd name="connsiteX27" fmla="*/ 2993922 w 4925961"/>
              <a:gd name="connsiteY27" fmla="*/ 376084 h 4513007"/>
              <a:gd name="connsiteX28" fmla="*/ 3038167 w 4925961"/>
              <a:gd name="connsiteY28" fmla="*/ 258097 h 4513007"/>
              <a:gd name="connsiteX29" fmla="*/ 3023419 w 4925961"/>
              <a:gd name="connsiteY29" fmla="*/ 147484 h 4513007"/>
              <a:gd name="connsiteX30" fmla="*/ 3075038 w 4925961"/>
              <a:gd name="connsiteY30" fmla="*/ 36871 h 4513007"/>
              <a:gd name="connsiteX31" fmla="*/ 3229896 w 4925961"/>
              <a:gd name="connsiteY31" fmla="*/ 0 h 4513007"/>
              <a:gd name="connsiteX32" fmla="*/ 3399503 w 4925961"/>
              <a:gd name="connsiteY32" fmla="*/ 7374 h 4513007"/>
              <a:gd name="connsiteX33" fmla="*/ 3532238 w 4925961"/>
              <a:gd name="connsiteY33" fmla="*/ 73742 h 4513007"/>
              <a:gd name="connsiteX34" fmla="*/ 3782961 w 4925961"/>
              <a:gd name="connsiteY34" fmla="*/ 110613 h 4513007"/>
              <a:gd name="connsiteX35" fmla="*/ 3945193 w 4925961"/>
              <a:gd name="connsiteY35" fmla="*/ 154858 h 4513007"/>
              <a:gd name="connsiteX36" fmla="*/ 4055806 w 4925961"/>
              <a:gd name="connsiteY36" fmla="*/ 125362 h 4513007"/>
              <a:gd name="connsiteX37" fmla="*/ 4114800 w 4925961"/>
              <a:gd name="connsiteY37" fmla="*/ 103239 h 4513007"/>
              <a:gd name="connsiteX38" fmla="*/ 4218038 w 4925961"/>
              <a:gd name="connsiteY38" fmla="*/ 162233 h 4513007"/>
              <a:gd name="connsiteX39" fmla="*/ 4402393 w 4925961"/>
              <a:gd name="connsiteY39" fmla="*/ 324465 h 4513007"/>
              <a:gd name="connsiteX40" fmla="*/ 4439264 w 4925961"/>
              <a:gd name="connsiteY40" fmla="*/ 368710 h 4513007"/>
              <a:gd name="connsiteX41" fmla="*/ 4498258 w 4925961"/>
              <a:gd name="connsiteY41" fmla="*/ 538316 h 4513007"/>
              <a:gd name="connsiteX42" fmla="*/ 4579374 w 4925961"/>
              <a:gd name="connsiteY42" fmla="*/ 597310 h 4513007"/>
              <a:gd name="connsiteX43" fmla="*/ 4689987 w 4925961"/>
              <a:gd name="connsiteY43" fmla="*/ 641555 h 4513007"/>
              <a:gd name="connsiteX44" fmla="*/ 4822722 w 4925961"/>
              <a:gd name="connsiteY44" fmla="*/ 634181 h 4513007"/>
              <a:gd name="connsiteX45" fmla="*/ 4822722 w 4925961"/>
              <a:gd name="connsiteY45" fmla="*/ 722671 h 4513007"/>
              <a:gd name="connsiteX46" fmla="*/ 4925961 w 4925961"/>
              <a:gd name="connsiteY46" fmla="*/ 803787 h 451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925961" h="4513007">
                <a:moveTo>
                  <a:pt x="29496" y="4513007"/>
                </a:moveTo>
                <a:lnTo>
                  <a:pt x="0" y="4343400"/>
                </a:lnTo>
                <a:lnTo>
                  <a:pt x="51619" y="4195916"/>
                </a:lnTo>
                <a:lnTo>
                  <a:pt x="169606" y="3635478"/>
                </a:lnTo>
                <a:lnTo>
                  <a:pt x="420329" y="3591233"/>
                </a:lnTo>
                <a:lnTo>
                  <a:pt x="582561" y="3576484"/>
                </a:lnTo>
                <a:lnTo>
                  <a:pt x="722671" y="3753465"/>
                </a:lnTo>
                <a:lnTo>
                  <a:pt x="840658" y="3923071"/>
                </a:lnTo>
                <a:lnTo>
                  <a:pt x="914400" y="4041058"/>
                </a:lnTo>
                <a:lnTo>
                  <a:pt x="988142" y="4114800"/>
                </a:lnTo>
                <a:lnTo>
                  <a:pt x="1054509" y="4100052"/>
                </a:lnTo>
                <a:lnTo>
                  <a:pt x="1231490" y="3768213"/>
                </a:lnTo>
                <a:lnTo>
                  <a:pt x="1423219" y="3539613"/>
                </a:lnTo>
                <a:lnTo>
                  <a:pt x="1651819" y="3266768"/>
                </a:lnTo>
                <a:lnTo>
                  <a:pt x="1673942" y="3126658"/>
                </a:lnTo>
                <a:lnTo>
                  <a:pt x="1673942" y="2993923"/>
                </a:lnTo>
                <a:lnTo>
                  <a:pt x="1681316" y="2750574"/>
                </a:lnTo>
                <a:lnTo>
                  <a:pt x="1976283" y="2109020"/>
                </a:lnTo>
                <a:lnTo>
                  <a:pt x="2057400" y="1909916"/>
                </a:lnTo>
                <a:lnTo>
                  <a:pt x="2042651" y="1710813"/>
                </a:lnTo>
                <a:lnTo>
                  <a:pt x="2057400" y="1474839"/>
                </a:lnTo>
                <a:lnTo>
                  <a:pt x="2057400" y="1172497"/>
                </a:lnTo>
                <a:lnTo>
                  <a:pt x="2190135" y="825910"/>
                </a:lnTo>
                <a:lnTo>
                  <a:pt x="2477729" y="486697"/>
                </a:lnTo>
                <a:lnTo>
                  <a:pt x="2551471" y="516194"/>
                </a:lnTo>
                <a:lnTo>
                  <a:pt x="2743200" y="582562"/>
                </a:lnTo>
                <a:lnTo>
                  <a:pt x="2890683" y="464574"/>
                </a:lnTo>
                <a:lnTo>
                  <a:pt x="2993922" y="376084"/>
                </a:lnTo>
                <a:lnTo>
                  <a:pt x="3038167" y="258097"/>
                </a:lnTo>
                <a:lnTo>
                  <a:pt x="3023419" y="147484"/>
                </a:lnTo>
                <a:lnTo>
                  <a:pt x="3075038" y="36871"/>
                </a:lnTo>
                <a:lnTo>
                  <a:pt x="3229896" y="0"/>
                </a:lnTo>
                <a:lnTo>
                  <a:pt x="3399503" y="7374"/>
                </a:lnTo>
                <a:lnTo>
                  <a:pt x="3532238" y="73742"/>
                </a:lnTo>
                <a:lnTo>
                  <a:pt x="3782961" y="110613"/>
                </a:lnTo>
                <a:lnTo>
                  <a:pt x="3945193" y="154858"/>
                </a:lnTo>
                <a:lnTo>
                  <a:pt x="4055806" y="125362"/>
                </a:lnTo>
                <a:lnTo>
                  <a:pt x="4114800" y="103239"/>
                </a:lnTo>
                <a:lnTo>
                  <a:pt x="4218038" y="162233"/>
                </a:lnTo>
                <a:lnTo>
                  <a:pt x="4402393" y="324465"/>
                </a:lnTo>
                <a:lnTo>
                  <a:pt x="4439264" y="368710"/>
                </a:lnTo>
                <a:lnTo>
                  <a:pt x="4498258" y="538316"/>
                </a:lnTo>
                <a:lnTo>
                  <a:pt x="4579374" y="597310"/>
                </a:lnTo>
                <a:lnTo>
                  <a:pt x="4689987" y="641555"/>
                </a:lnTo>
                <a:lnTo>
                  <a:pt x="4822722" y="634181"/>
                </a:lnTo>
                <a:lnTo>
                  <a:pt x="4822722" y="722671"/>
                </a:lnTo>
                <a:lnTo>
                  <a:pt x="4925961" y="8037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14252" y="2772697"/>
            <a:ext cx="5228303" cy="3266768"/>
          </a:xfrm>
          <a:custGeom>
            <a:avLst/>
            <a:gdLst>
              <a:gd name="connsiteX0" fmla="*/ 29496 w 5228303"/>
              <a:gd name="connsiteY0" fmla="*/ 3266768 h 3266768"/>
              <a:gd name="connsiteX1" fmla="*/ 29496 w 5228303"/>
              <a:gd name="connsiteY1" fmla="*/ 3266768 h 3266768"/>
              <a:gd name="connsiteX2" fmla="*/ 0 w 5228303"/>
              <a:gd name="connsiteY2" fmla="*/ 3200400 h 3266768"/>
              <a:gd name="connsiteX3" fmla="*/ 22122 w 5228303"/>
              <a:gd name="connsiteY3" fmla="*/ 3089787 h 3266768"/>
              <a:gd name="connsiteX4" fmla="*/ 95864 w 5228303"/>
              <a:gd name="connsiteY4" fmla="*/ 2780071 h 3266768"/>
              <a:gd name="connsiteX5" fmla="*/ 169606 w 5228303"/>
              <a:gd name="connsiteY5" fmla="*/ 2772697 h 3266768"/>
              <a:gd name="connsiteX6" fmla="*/ 206477 w 5228303"/>
              <a:gd name="connsiteY6" fmla="*/ 2765322 h 3266768"/>
              <a:gd name="connsiteX7" fmla="*/ 228600 w 5228303"/>
              <a:gd name="connsiteY7" fmla="*/ 2757948 h 3266768"/>
              <a:gd name="connsiteX8" fmla="*/ 324464 w 5228303"/>
              <a:gd name="connsiteY8" fmla="*/ 2750574 h 3266768"/>
              <a:gd name="connsiteX9" fmla="*/ 390832 w 5228303"/>
              <a:gd name="connsiteY9" fmla="*/ 2750574 h 3266768"/>
              <a:gd name="connsiteX10" fmla="*/ 508819 w 5228303"/>
              <a:gd name="connsiteY10" fmla="*/ 2780071 h 3266768"/>
              <a:gd name="connsiteX11" fmla="*/ 744793 w 5228303"/>
              <a:gd name="connsiteY11" fmla="*/ 2971800 h 3266768"/>
              <a:gd name="connsiteX12" fmla="*/ 966019 w 5228303"/>
              <a:gd name="connsiteY12" fmla="*/ 3045542 h 3266768"/>
              <a:gd name="connsiteX13" fmla="*/ 1165122 w 5228303"/>
              <a:gd name="connsiteY13" fmla="*/ 2617838 h 3266768"/>
              <a:gd name="connsiteX14" fmla="*/ 1430593 w 5228303"/>
              <a:gd name="connsiteY14" fmla="*/ 2293374 h 3266768"/>
              <a:gd name="connsiteX15" fmla="*/ 1637071 w 5228303"/>
              <a:gd name="connsiteY15" fmla="*/ 2050026 h 3266768"/>
              <a:gd name="connsiteX16" fmla="*/ 1666567 w 5228303"/>
              <a:gd name="connsiteY16" fmla="*/ 1806677 h 3266768"/>
              <a:gd name="connsiteX17" fmla="*/ 1659193 w 5228303"/>
              <a:gd name="connsiteY17" fmla="*/ 1511709 h 3266768"/>
              <a:gd name="connsiteX18" fmla="*/ 1880419 w 5228303"/>
              <a:gd name="connsiteY18" fmla="*/ 1120877 h 3266768"/>
              <a:gd name="connsiteX19" fmla="*/ 2042651 w 5228303"/>
              <a:gd name="connsiteY19" fmla="*/ 715297 h 3266768"/>
              <a:gd name="connsiteX20" fmla="*/ 2027903 w 5228303"/>
              <a:gd name="connsiteY20" fmla="*/ 420329 h 3266768"/>
              <a:gd name="connsiteX21" fmla="*/ 2123767 w 5228303"/>
              <a:gd name="connsiteY21" fmla="*/ 449826 h 3266768"/>
              <a:gd name="connsiteX22" fmla="*/ 2138516 w 5228303"/>
              <a:gd name="connsiteY22" fmla="*/ 449826 h 3266768"/>
              <a:gd name="connsiteX23" fmla="*/ 2403987 w 5228303"/>
              <a:gd name="connsiteY23" fmla="*/ 427703 h 3266768"/>
              <a:gd name="connsiteX24" fmla="*/ 2912806 w 5228303"/>
              <a:gd name="connsiteY24" fmla="*/ 412955 h 3266768"/>
              <a:gd name="connsiteX25" fmla="*/ 3392129 w 5228303"/>
              <a:gd name="connsiteY25" fmla="*/ 420329 h 3266768"/>
              <a:gd name="connsiteX26" fmla="*/ 3753464 w 5228303"/>
              <a:gd name="connsiteY26" fmla="*/ 405580 h 3266768"/>
              <a:gd name="connsiteX27" fmla="*/ 4085303 w 5228303"/>
              <a:gd name="connsiteY27" fmla="*/ 412955 h 3266768"/>
              <a:gd name="connsiteX28" fmla="*/ 4262283 w 5228303"/>
              <a:gd name="connsiteY28" fmla="*/ 449826 h 3266768"/>
              <a:gd name="connsiteX29" fmla="*/ 4454013 w 5228303"/>
              <a:gd name="connsiteY29" fmla="*/ 449826 h 3266768"/>
              <a:gd name="connsiteX30" fmla="*/ 4630993 w 5228303"/>
              <a:gd name="connsiteY30" fmla="*/ 368709 h 3266768"/>
              <a:gd name="connsiteX31" fmla="*/ 5095567 w 5228303"/>
              <a:gd name="connsiteY31" fmla="*/ 103238 h 3266768"/>
              <a:gd name="connsiteX32" fmla="*/ 5228303 w 5228303"/>
              <a:gd name="connsiteY32" fmla="*/ 0 h 326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28303" h="3266768">
                <a:moveTo>
                  <a:pt x="29496" y="3266768"/>
                </a:moveTo>
                <a:lnTo>
                  <a:pt x="29496" y="3266768"/>
                </a:lnTo>
                <a:lnTo>
                  <a:pt x="0" y="3200400"/>
                </a:lnTo>
                <a:lnTo>
                  <a:pt x="22122" y="3089787"/>
                </a:lnTo>
                <a:lnTo>
                  <a:pt x="95864" y="2780071"/>
                </a:lnTo>
                <a:cubicBezTo>
                  <a:pt x="120445" y="2777613"/>
                  <a:pt x="145119" y="2775962"/>
                  <a:pt x="169606" y="2772697"/>
                </a:cubicBezTo>
                <a:cubicBezTo>
                  <a:pt x="182030" y="2771040"/>
                  <a:pt x="194317" y="2768362"/>
                  <a:pt x="206477" y="2765322"/>
                </a:cubicBezTo>
                <a:cubicBezTo>
                  <a:pt x="214018" y="2763437"/>
                  <a:pt x="228600" y="2757948"/>
                  <a:pt x="228600" y="2757948"/>
                </a:cubicBezTo>
                <a:lnTo>
                  <a:pt x="324464" y="2750574"/>
                </a:lnTo>
                <a:lnTo>
                  <a:pt x="390832" y="2750574"/>
                </a:lnTo>
                <a:lnTo>
                  <a:pt x="508819" y="2780071"/>
                </a:lnTo>
                <a:lnTo>
                  <a:pt x="744793" y="2971800"/>
                </a:lnTo>
                <a:lnTo>
                  <a:pt x="966019" y="3045542"/>
                </a:lnTo>
                <a:lnTo>
                  <a:pt x="1165122" y="2617838"/>
                </a:lnTo>
                <a:lnTo>
                  <a:pt x="1430593" y="2293374"/>
                </a:lnTo>
                <a:lnTo>
                  <a:pt x="1637071" y="2050026"/>
                </a:lnTo>
                <a:lnTo>
                  <a:pt x="1666567" y="1806677"/>
                </a:lnTo>
                <a:lnTo>
                  <a:pt x="1659193" y="1511709"/>
                </a:lnTo>
                <a:lnTo>
                  <a:pt x="1880419" y="1120877"/>
                </a:lnTo>
                <a:lnTo>
                  <a:pt x="2042651" y="715297"/>
                </a:lnTo>
                <a:lnTo>
                  <a:pt x="2027903" y="420329"/>
                </a:lnTo>
                <a:cubicBezTo>
                  <a:pt x="2043903" y="425662"/>
                  <a:pt x="2097717" y="445484"/>
                  <a:pt x="2123767" y="449826"/>
                </a:cubicBezTo>
                <a:cubicBezTo>
                  <a:pt x="2128616" y="450634"/>
                  <a:pt x="2133600" y="449826"/>
                  <a:pt x="2138516" y="449826"/>
                </a:cubicBezTo>
                <a:lnTo>
                  <a:pt x="2403987" y="427703"/>
                </a:lnTo>
                <a:lnTo>
                  <a:pt x="2912806" y="412955"/>
                </a:lnTo>
                <a:lnTo>
                  <a:pt x="3392129" y="420329"/>
                </a:lnTo>
                <a:lnTo>
                  <a:pt x="3753464" y="405580"/>
                </a:lnTo>
                <a:lnTo>
                  <a:pt x="4085303" y="412955"/>
                </a:lnTo>
                <a:lnTo>
                  <a:pt x="4262283" y="449826"/>
                </a:lnTo>
                <a:lnTo>
                  <a:pt x="4454013" y="449826"/>
                </a:lnTo>
                <a:lnTo>
                  <a:pt x="4630993" y="368709"/>
                </a:lnTo>
                <a:lnTo>
                  <a:pt x="5095567" y="103238"/>
                </a:lnTo>
                <a:lnTo>
                  <a:pt x="5228303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16/2021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AFNU15/ADOD03  - Sul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15/10/2021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18,08 MWh/mês – 54,2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380754 </a:t>
            </a:r>
            <a:r>
              <a:rPr lang="pt-BR" sz="1600" b="1" dirty="0"/>
              <a:t>Dist.SE: </a:t>
            </a:r>
            <a:r>
              <a:rPr lang="pt-BR" sz="1600" dirty="0"/>
              <a:t>27,35 km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222811 </a:t>
            </a:r>
            <a:r>
              <a:rPr lang="pt-BR" sz="1600" b="1" dirty="0"/>
              <a:t>Dist.SE: </a:t>
            </a:r>
            <a:r>
              <a:rPr lang="pt-BR" sz="1600" dirty="0"/>
              <a:t>32,38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7% da carga do alimentador AFNU15 (1138 clientes BT e 5 RU) para o alimentador ADOD03, diminuindo o acesso à SE em </a:t>
            </a:r>
            <a:r>
              <a:rPr lang="pt-BR" sz="1600" b="1" dirty="0"/>
              <a:t>5,04 km </a:t>
            </a:r>
            <a:r>
              <a:rPr lang="pt-BR" sz="1600" dirty="0"/>
              <a:t>e corrigindo problema de tensão em parte do município de Divisa Nova.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510914" y="1124744"/>
            <a:ext cx="5457825" cy="3537585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4191000" y="2346960"/>
            <a:ext cx="4381500" cy="1325880"/>
          </a:xfrm>
          <a:custGeom>
            <a:avLst/>
            <a:gdLst>
              <a:gd name="connsiteX0" fmla="*/ 4381500 w 4381500"/>
              <a:gd name="connsiteY0" fmla="*/ 647700 h 1325880"/>
              <a:gd name="connsiteX1" fmla="*/ 4198620 w 4381500"/>
              <a:gd name="connsiteY1" fmla="*/ 609600 h 1325880"/>
              <a:gd name="connsiteX2" fmla="*/ 4122420 w 4381500"/>
              <a:gd name="connsiteY2" fmla="*/ 662940 h 1325880"/>
              <a:gd name="connsiteX3" fmla="*/ 3733800 w 4381500"/>
              <a:gd name="connsiteY3" fmla="*/ 601980 h 1325880"/>
              <a:gd name="connsiteX4" fmla="*/ 3230880 w 4381500"/>
              <a:gd name="connsiteY4" fmla="*/ 525780 h 1325880"/>
              <a:gd name="connsiteX5" fmla="*/ 2910840 w 4381500"/>
              <a:gd name="connsiteY5" fmla="*/ 472440 h 1325880"/>
              <a:gd name="connsiteX6" fmla="*/ 2926080 w 4381500"/>
              <a:gd name="connsiteY6" fmla="*/ 388620 h 1325880"/>
              <a:gd name="connsiteX7" fmla="*/ 2857500 w 4381500"/>
              <a:gd name="connsiteY7" fmla="*/ 350520 h 1325880"/>
              <a:gd name="connsiteX8" fmla="*/ 2644140 w 4381500"/>
              <a:gd name="connsiteY8" fmla="*/ 358140 h 1325880"/>
              <a:gd name="connsiteX9" fmla="*/ 2567940 w 4381500"/>
              <a:gd name="connsiteY9" fmla="*/ 396240 h 1325880"/>
              <a:gd name="connsiteX10" fmla="*/ 2415540 w 4381500"/>
              <a:gd name="connsiteY10" fmla="*/ 381000 h 1325880"/>
              <a:gd name="connsiteX11" fmla="*/ 2331720 w 4381500"/>
              <a:gd name="connsiteY11" fmla="*/ 281940 h 1325880"/>
              <a:gd name="connsiteX12" fmla="*/ 2194560 w 4381500"/>
              <a:gd name="connsiteY12" fmla="*/ 236220 h 1325880"/>
              <a:gd name="connsiteX13" fmla="*/ 2065020 w 4381500"/>
              <a:gd name="connsiteY13" fmla="*/ 198120 h 1325880"/>
              <a:gd name="connsiteX14" fmla="*/ 1744980 w 4381500"/>
              <a:gd name="connsiteY14" fmla="*/ 220980 h 1325880"/>
              <a:gd name="connsiteX15" fmla="*/ 1645920 w 4381500"/>
              <a:gd name="connsiteY15" fmla="*/ 220980 h 1325880"/>
              <a:gd name="connsiteX16" fmla="*/ 1569720 w 4381500"/>
              <a:gd name="connsiteY16" fmla="*/ 121920 h 1325880"/>
              <a:gd name="connsiteX17" fmla="*/ 1280160 w 4381500"/>
              <a:gd name="connsiteY17" fmla="*/ 0 h 1325880"/>
              <a:gd name="connsiteX18" fmla="*/ 1127760 w 4381500"/>
              <a:gd name="connsiteY18" fmla="*/ 7620 h 1325880"/>
              <a:gd name="connsiteX19" fmla="*/ 937260 w 4381500"/>
              <a:gd name="connsiteY19" fmla="*/ 68580 h 1325880"/>
              <a:gd name="connsiteX20" fmla="*/ 937260 w 4381500"/>
              <a:gd name="connsiteY20" fmla="*/ 68580 h 1325880"/>
              <a:gd name="connsiteX21" fmla="*/ 731520 w 4381500"/>
              <a:gd name="connsiteY21" fmla="*/ 160020 h 1325880"/>
              <a:gd name="connsiteX22" fmla="*/ 662940 w 4381500"/>
              <a:gd name="connsiteY22" fmla="*/ 236220 h 1325880"/>
              <a:gd name="connsiteX23" fmla="*/ 449580 w 4381500"/>
              <a:gd name="connsiteY23" fmla="*/ 640080 h 1325880"/>
              <a:gd name="connsiteX24" fmla="*/ 144780 w 4381500"/>
              <a:gd name="connsiteY24" fmla="*/ 1203960 h 1325880"/>
              <a:gd name="connsiteX25" fmla="*/ 45720 w 4381500"/>
              <a:gd name="connsiteY25" fmla="*/ 1188720 h 1325880"/>
              <a:gd name="connsiteX26" fmla="*/ 0 w 4381500"/>
              <a:gd name="connsiteY26" fmla="*/ 1234440 h 1325880"/>
              <a:gd name="connsiteX27" fmla="*/ 106680 w 4381500"/>
              <a:gd name="connsiteY27" fmla="*/ 1272540 h 1325880"/>
              <a:gd name="connsiteX28" fmla="*/ 22860 w 4381500"/>
              <a:gd name="connsiteY28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81500" h="1325880">
                <a:moveTo>
                  <a:pt x="4381500" y="647700"/>
                </a:moveTo>
                <a:lnTo>
                  <a:pt x="4198620" y="609600"/>
                </a:lnTo>
                <a:lnTo>
                  <a:pt x="4122420" y="662940"/>
                </a:lnTo>
                <a:lnTo>
                  <a:pt x="3733800" y="601980"/>
                </a:lnTo>
                <a:lnTo>
                  <a:pt x="3230880" y="525780"/>
                </a:lnTo>
                <a:lnTo>
                  <a:pt x="2910840" y="472440"/>
                </a:lnTo>
                <a:lnTo>
                  <a:pt x="2926080" y="388620"/>
                </a:lnTo>
                <a:lnTo>
                  <a:pt x="2857500" y="350520"/>
                </a:lnTo>
                <a:lnTo>
                  <a:pt x="2644140" y="358140"/>
                </a:lnTo>
                <a:lnTo>
                  <a:pt x="2567940" y="396240"/>
                </a:lnTo>
                <a:lnTo>
                  <a:pt x="2415540" y="381000"/>
                </a:lnTo>
                <a:lnTo>
                  <a:pt x="2331720" y="281940"/>
                </a:lnTo>
                <a:lnTo>
                  <a:pt x="2194560" y="236220"/>
                </a:lnTo>
                <a:lnTo>
                  <a:pt x="2065020" y="198120"/>
                </a:lnTo>
                <a:lnTo>
                  <a:pt x="1744980" y="220980"/>
                </a:lnTo>
                <a:lnTo>
                  <a:pt x="1645920" y="220980"/>
                </a:lnTo>
                <a:lnTo>
                  <a:pt x="1569720" y="121920"/>
                </a:lnTo>
                <a:lnTo>
                  <a:pt x="1280160" y="0"/>
                </a:lnTo>
                <a:lnTo>
                  <a:pt x="1127760" y="7620"/>
                </a:lnTo>
                <a:lnTo>
                  <a:pt x="937260" y="68580"/>
                </a:lnTo>
                <a:lnTo>
                  <a:pt x="937260" y="68580"/>
                </a:lnTo>
                <a:lnTo>
                  <a:pt x="731520" y="160020"/>
                </a:lnTo>
                <a:lnTo>
                  <a:pt x="662940" y="236220"/>
                </a:lnTo>
                <a:lnTo>
                  <a:pt x="449580" y="640080"/>
                </a:lnTo>
                <a:lnTo>
                  <a:pt x="144780" y="1203960"/>
                </a:lnTo>
                <a:lnTo>
                  <a:pt x="45720" y="1188720"/>
                </a:lnTo>
                <a:lnTo>
                  <a:pt x="0" y="1234440"/>
                </a:lnTo>
                <a:lnTo>
                  <a:pt x="106680" y="1272540"/>
                </a:lnTo>
                <a:lnTo>
                  <a:pt x="22860" y="132588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657600" y="1402080"/>
            <a:ext cx="1676400" cy="2286000"/>
          </a:xfrm>
          <a:custGeom>
            <a:avLst/>
            <a:gdLst>
              <a:gd name="connsiteX0" fmla="*/ 1562100 w 1676400"/>
              <a:gd name="connsiteY0" fmla="*/ 0 h 2286000"/>
              <a:gd name="connsiteX1" fmla="*/ 1676400 w 1676400"/>
              <a:gd name="connsiteY1" fmla="*/ 99060 h 2286000"/>
              <a:gd name="connsiteX2" fmla="*/ 1577340 w 1676400"/>
              <a:gd name="connsiteY2" fmla="*/ 312420 h 2286000"/>
              <a:gd name="connsiteX3" fmla="*/ 1363980 w 1676400"/>
              <a:gd name="connsiteY3" fmla="*/ 190500 h 2286000"/>
              <a:gd name="connsiteX4" fmla="*/ 1242060 w 1676400"/>
              <a:gd name="connsiteY4" fmla="*/ 251460 h 2286000"/>
              <a:gd name="connsiteX5" fmla="*/ 1143000 w 1676400"/>
              <a:gd name="connsiteY5" fmla="*/ 373380 h 2286000"/>
              <a:gd name="connsiteX6" fmla="*/ 982980 w 1676400"/>
              <a:gd name="connsiteY6" fmla="*/ 457200 h 2286000"/>
              <a:gd name="connsiteX7" fmla="*/ 838200 w 1676400"/>
              <a:gd name="connsiteY7" fmla="*/ 594360 h 2286000"/>
              <a:gd name="connsiteX8" fmla="*/ 731520 w 1676400"/>
              <a:gd name="connsiteY8" fmla="*/ 769620 h 2286000"/>
              <a:gd name="connsiteX9" fmla="*/ 662940 w 1676400"/>
              <a:gd name="connsiteY9" fmla="*/ 944880 h 2286000"/>
              <a:gd name="connsiteX10" fmla="*/ 198120 w 1676400"/>
              <a:gd name="connsiteY10" fmla="*/ 1043940 h 2286000"/>
              <a:gd name="connsiteX11" fmla="*/ 91440 w 1676400"/>
              <a:gd name="connsiteY11" fmla="*/ 1173480 h 2286000"/>
              <a:gd name="connsiteX12" fmla="*/ 91440 w 1676400"/>
              <a:gd name="connsiteY12" fmla="*/ 1173480 h 2286000"/>
              <a:gd name="connsiteX13" fmla="*/ 38100 w 1676400"/>
              <a:gd name="connsiteY13" fmla="*/ 1333500 h 2286000"/>
              <a:gd name="connsiteX14" fmla="*/ 121920 w 1676400"/>
              <a:gd name="connsiteY14" fmla="*/ 1394460 h 2286000"/>
              <a:gd name="connsiteX15" fmla="*/ 289560 w 1676400"/>
              <a:gd name="connsiteY15" fmla="*/ 1379220 h 2286000"/>
              <a:gd name="connsiteX16" fmla="*/ 342900 w 1676400"/>
              <a:gd name="connsiteY16" fmla="*/ 1379220 h 2286000"/>
              <a:gd name="connsiteX17" fmla="*/ 251460 w 1676400"/>
              <a:gd name="connsiteY17" fmla="*/ 1470660 h 2286000"/>
              <a:gd name="connsiteX18" fmla="*/ 266700 w 1676400"/>
              <a:gd name="connsiteY18" fmla="*/ 1577340 h 2286000"/>
              <a:gd name="connsiteX19" fmla="*/ 144780 w 1676400"/>
              <a:gd name="connsiteY19" fmla="*/ 1737360 h 2286000"/>
              <a:gd name="connsiteX20" fmla="*/ 53340 w 1676400"/>
              <a:gd name="connsiteY20" fmla="*/ 1737360 h 2286000"/>
              <a:gd name="connsiteX21" fmla="*/ 0 w 1676400"/>
              <a:gd name="connsiteY21" fmla="*/ 1866900 h 2286000"/>
              <a:gd name="connsiteX22" fmla="*/ 91440 w 1676400"/>
              <a:gd name="connsiteY22" fmla="*/ 1927860 h 2286000"/>
              <a:gd name="connsiteX23" fmla="*/ 137160 w 1676400"/>
              <a:gd name="connsiteY23" fmla="*/ 2004060 h 2286000"/>
              <a:gd name="connsiteX24" fmla="*/ 220980 w 1676400"/>
              <a:gd name="connsiteY24" fmla="*/ 1981200 h 2286000"/>
              <a:gd name="connsiteX25" fmla="*/ 297180 w 1676400"/>
              <a:gd name="connsiteY25" fmla="*/ 2110740 h 2286000"/>
              <a:gd name="connsiteX26" fmla="*/ 320040 w 1676400"/>
              <a:gd name="connsiteY26" fmla="*/ 2110740 h 2286000"/>
              <a:gd name="connsiteX27" fmla="*/ 396240 w 1676400"/>
              <a:gd name="connsiteY27" fmla="*/ 2209800 h 2286000"/>
              <a:gd name="connsiteX28" fmla="*/ 556260 w 1676400"/>
              <a:gd name="connsiteY28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76400" h="2286000">
                <a:moveTo>
                  <a:pt x="1562100" y="0"/>
                </a:moveTo>
                <a:lnTo>
                  <a:pt x="1676400" y="99060"/>
                </a:lnTo>
                <a:lnTo>
                  <a:pt x="1577340" y="312420"/>
                </a:lnTo>
                <a:lnTo>
                  <a:pt x="1363980" y="190500"/>
                </a:lnTo>
                <a:lnTo>
                  <a:pt x="1242060" y="251460"/>
                </a:lnTo>
                <a:lnTo>
                  <a:pt x="1143000" y="373380"/>
                </a:lnTo>
                <a:lnTo>
                  <a:pt x="982980" y="457200"/>
                </a:lnTo>
                <a:lnTo>
                  <a:pt x="838200" y="594360"/>
                </a:lnTo>
                <a:lnTo>
                  <a:pt x="731520" y="769620"/>
                </a:lnTo>
                <a:lnTo>
                  <a:pt x="662940" y="944880"/>
                </a:lnTo>
                <a:lnTo>
                  <a:pt x="198120" y="1043940"/>
                </a:lnTo>
                <a:lnTo>
                  <a:pt x="91440" y="1173480"/>
                </a:lnTo>
                <a:lnTo>
                  <a:pt x="91440" y="1173480"/>
                </a:lnTo>
                <a:lnTo>
                  <a:pt x="38100" y="1333500"/>
                </a:lnTo>
                <a:lnTo>
                  <a:pt x="121920" y="1394460"/>
                </a:lnTo>
                <a:lnTo>
                  <a:pt x="289560" y="1379220"/>
                </a:lnTo>
                <a:lnTo>
                  <a:pt x="342900" y="1379220"/>
                </a:lnTo>
                <a:lnTo>
                  <a:pt x="251460" y="1470660"/>
                </a:lnTo>
                <a:lnTo>
                  <a:pt x="266700" y="1577340"/>
                </a:lnTo>
                <a:lnTo>
                  <a:pt x="144780" y="1737360"/>
                </a:lnTo>
                <a:lnTo>
                  <a:pt x="53340" y="1737360"/>
                </a:lnTo>
                <a:lnTo>
                  <a:pt x="0" y="1866900"/>
                </a:lnTo>
                <a:lnTo>
                  <a:pt x="91440" y="1927860"/>
                </a:lnTo>
                <a:lnTo>
                  <a:pt x="137160" y="2004060"/>
                </a:lnTo>
                <a:lnTo>
                  <a:pt x="220980" y="1981200"/>
                </a:lnTo>
                <a:lnTo>
                  <a:pt x="297180" y="2110740"/>
                </a:lnTo>
                <a:lnTo>
                  <a:pt x="320040" y="2110740"/>
                </a:lnTo>
                <a:lnTo>
                  <a:pt x="396240" y="2209800"/>
                </a:lnTo>
                <a:lnTo>
                  <a:pt x="556260" y="228600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56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4261" y="4472940"/>
            <a:ext cx="2914478" cy="238506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054261" y="4480560"/>
            <a:ext cx="2914478" cy="237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4495800" y="3429000"/>
            <a:ext cx="4472939" cy="105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3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17/2021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0" y="1124744"/>
            <a:ext cx="262679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CICM32/34 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15/10/2021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6,05 MWh/mês - 18,1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381000 0,72 Km </a:t>
            </a:r>
            <a:r>
              <a:rPr lang="pt-BR" sz="1600" b="1" dirty="0"/>
              <a:t>ABRIR </a:t>
            </a:r>
            <a:r>
              <a:rPr lang="pt-BR" sz="1600" dirty="0"/>
              <a:t>381002 1,22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</a:t>
            </a:r>
            <a:r>
              <a:rPr lang="pt-BR" sz="1600" b="1" dirty="0"/>
              <a:t>0,5 km </a:t>
            </a:r>
            <a:r>
              <a:rPr lang="pt-BR" sz="1600" dirty="0"/>
              <a:t>menor.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798" y="1124744"/>
            <a:ext cx="6436291" cy="3114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322320" y="2110740"/>
            <a:ext cx="4358640" cy="1287780"/>
          </a:xfrm>
          <a:custGeom>
            <a:avLst/>
            <a:gdLst>
              <a:gd name="connsiteX0" fmla="*/ 38100 w 4358640"/>
              <a:gd name="connsiteY0" fmla="*/ 662940 h 1287780"/>
              <a:gd name="connsiteX1" fmla="*/ 289560 w 4358640"/>
              <a:gd name="connsiteY1" fmla="*/ 662940 h 1287780"/>
              <a:gd name="connsiteX2" fmla="*/ 121920 w 4358640"/>
              <a:gd name="connsiteY2" fmla="*/ 1013460 h 1287780"/>
              <a:gd name="connsiteX3" fmla="*/ 0 w 4358640"/>
              <a:gd name="connsiteY3" fmla="*/ 1249680 h 1287780"/>
              <a:gd name="connsiteX4" fmla="*/ 723900 w 4358640"/>
              <a:gd name="connsiteY4" fmla="*/ 1257300 h 1287780"/>
              <a:gd name="connsiteX5" fmla="*/ 1280160 w 4358640"/>
              <a:gd name="connsiteY5" fmla="*/ 845820 h 1287780"/>
              <a:gd name="connsiteX6" fmla="*/ 1524000 w 4358640"/>
              <a:gd name="connsiteY6" fmla="*/ 731520 h 1287780"/>
              <a:gd name="connsiteX7" fmla="*/ 2339340 w 4358640"/>
              <a:gd name="connsiteY7" fmla="*/ 1287780 h 1287780"/>
              <a:gd name="connsiteX8" fmla="*/ 2529840 w 4358640"/>
              <a:gd name="connsiteY8" fmla="*/ 1089660 h 1287780"/>
              <a:gd name="connsiteX9" fmla="*/ 2689860 w 4358640"/>
              <a:gd name="connsiteY9" fmla="*/ 1181100 h 1287780"/>
              <a:gd name="connsiteX10" fmla="*/ 2987040 w 4358640"/>
              <a:gd name="connsiteY10" fmla="*/ 1158240 h 1287780"/>
              <a:gd name="connsiteX11" fmla="*/ 3284220 w 4358640"/>
              <a:gd name="connsiteY11" fmla="*/ 1165860 h 1287780"/>
              <a:gd name="connsiteX12" fmla="*/ 3230880 w 4358640"/>
              <a:gd name="connsiteY12" fmla="*/ 1051560 h 1287780"/>
              <a:gd name="connsiteX13" fmla="*/ 3413760 w 4358640"/>
              <a:gd name="connsiteY13" fmla="*/ 1036320 h 1287780"/>
              <a:gd name="connsiteX14" fmla="*/ 3695700 w 4358640"/>
              <a:gd name="connsiteY14" fmla="*/ 876300 h 1287780"/>
              <a:gd name="connsiteX15" fmla="*/ 4274820 w 4358640"/>
              <a:gd name="connsiteY15" fmla="*/ 655320 h 1287780"/>
              <a:gd name="connsiteX16" fmla="*/ 4229100 w 4358640"/>
              <a:gd name="connsiteY16" fmla="*/ 617220 h 1287780"/>
              <a:gd name="connsiteX17" fmla="*/ 4358640 w 4358640"/>
              <a:gd name="connsiteY17" fmla="*/ 579120 h 1287780"/>
              <a:gd name="connsiteX18" fmla="*/ 3764280 w 4358640"/>
              <a:gd name="connsiteY18" fmla="*/ 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8640" h="1287780">
                <a:moveTo>
                  <a:pt x="38100" y="662940"/>
                </a:moveTo>
                <a:lnTo>
                  <a:pt x="289560" y="662940"/>
                </a:lnTo>
                <a:lnTo>
                  <a:pt x="121920" y="1013460"/>
                </a:lnTo>
                <a:lnTo>
                  <a:pt x="0" y="1249680"/>
                </a:lnTo>
                <a:lnTo>
                  <a:pt x="723900" y="1257300"/>
                </a:lnTo>
                <a:lnTo>
                  <a:pt x="1280160" y="845820"/>
                </a:lnTo>
                <a:lnTo>
                  <a:pt x="1524000" y="731520"/>
                </a:lnTo>
                <a:lnTo>
                  <a:pt x="2339340" y="1287780"/>
                </a:lnTo>
                <a:lnTo>
                  <a:pt x="2529840" y="1089660"/>
                </a:lnTo>
                <a:lnTo>
                  <a:pt x="2689860" y="1181100"/>
                </a:lnTo>
                <a:lnTo>
                  <a:pt x="2987040" y="1158240"/>
                </a:lnTo>
                <a:lnTo>
                  <a:pt x="3284220" y="1165860"/>
                </a:lnTo>
                <a:lnTo>
                  <a:pt x="3230880" y="1051560"/>
                </a:lnTo>
                <a:lnTo>
                  <a:pt x="3413760" y="1036320"/>
                </a:lnTo>
                <a:lnTo>
                  <a:pt x="3695700" y="876300"/>
                </a:lnTo>
                <a:lnTo>
                  <a:pt x="4274820" y="655320"/>
                </a:lnTo>
                <a:lnTo>
                  <a:pt x="4229100" y="617220"/>
                </a:lnTo>
                <a:lnTo>
                  <a:pt x="4358640" y="579120"/>
                </a:lnTo>
                <a:lnTo>
                  <a:pt x="376428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07080" y="1722120"/>
            <a:ext cx="3649980" cy="998220"/>
          </a:xfrm>
          <a:custGeom>
            <a:avLst/>
            <a:gdLst>
              <a:gd name="connsiteX0" fmla="*/ 0 w 3649980"/>
              <a:gd name="connsiteY0" fmla="*/ 998220 h 998220"/>
              <a:gd name="connsiteX1" fmla="*/ 0 w 3649980"/>
              <a:gd name="connsiteY1" fmla="*/ 998220 h 998220"/>
              <a:gd name="connsiteX2" fmla="*/ 281940 w 3649980"/>
              <a:gd name="connsiteY2" fmla="*/ 998220 h 998220"/>
              <a:gd name="connsiteX3" fmla="*/ 358140 w 3649980"/>
              <a:gd name="connsiteY3" fmla="*/ 876300 h 998220"/>
              <a:gd name="connsiteX4" fmla="*/ 548640 w 3649980"/>
              <a:gd name="connsiteY4" fmla="*/ 861060 h 998220"/>
              <a:gd name="connsiteX5" fmla="*/ 662940 w 3649980"/>
              <a:gd name="connsiteY5" fmla="*/ 784860 h 998220"/>
              <a:gd name="connsiteX6" fmla="*/ 807720 w 3649980"/>
              <a:gd name="connsiteY6" fmla="*/ 640080 h 998220"/>
              <a:gd name="connsiteX7" fmla="*/ 1036320 w 3649980"/>
              <a:gd name="connsiteY7" fmla="*/ 556260 h 998220"/>
              <a:gd name="connsiteX8" fmla="*/ 1851660 w 3649980"/>
              <a:gd name="connsiteY8" fmla="*/ 335280 h 998220"/>
              <a:gd name="connsiteX9" fmla="*/ 2286000 w 3649980"/>
              <a:gd name="connsiteY9" fmla="*/ 243840 h 998220"/>
              <a:gd name="connsiteX10" fmla="*/ 2377440 w 3649980"/>
              <a:gd name="connsiteY10" fmla="*/ 274320 h 998220"/>
              <a:gd name="connsiteX11" fmla="*/ 2811780 w 3649980"/>
              <a:gd name="connsiteY11" fmla="*/ 144780 h 998220"/>
              <a:gd name="connsiteX12" fmla="*/ 3116580 w 3649980"/>
              <a:gd name="connsiteY12" fmla="*/ 83820 h 998220"/>
              <a:gd name="connsiteX13" fmla="*/ 3429000 w 3649980"/>
              <a:gd name="connsiteY13" fmla="*/ 0 h 998220"/>
              <a:gd name="connsiteX14" fmla="*/ 3649980 w 3649980"/>
              <a:gd name="connsiteY14" fmla="*/ 26670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49980" h="998220">
                <a:moveTo>
                  <a:pt x="0" y="998220"/>
                </a:moveTo>
                <a:lnTo>
                  <a:pt x="0" y="998220"/>
                </a:lnTo>
                <a:lnTo>
                  <a:pt x="281940" y="998220"/>
                </a:lnTo>
                <a:lnTo>
                  <a:pt x="358140" y="876300"/>
                </a:lnTo>
                <a:lnTo>
                  <a:pt x="548640" y="861060"/>
                </a:lnTo>
                <a:lnTo>
                  <a:pt x="662940" y="784860"/>
                </a:lnTo>
                <a:lnTo>
                  <a:pt x="807720" y="640080"/>
                </a:lnTo>
                <a:lnTo>
                  <a:pt x="1036320" y="556260"/>
                </a:lnTo>
                <a:lnTo>
                  <a:pt x="1851660" y="335280"/>
                </a:lnTo>
                <a:lnTo>
                  <a:pt x="2286000" y="243840"/>
                </a:lnTo>
                <a:lnTo>
                  <a:pt x="2377440" y="274320"/>
                </a:lnTo>
                <a:lnTo>
                  <a:pt x="2811780" y="144780"/>
                </a:lnTo>
                <a:lnTo>
                  <a:pt x="3116580" y="83820"/>
                </a:lnTo>
                <a:lnTo>
                  <a:pt x="3429000" y="0"/>
                </a:lnTo>
                <a:lnTo>
                  <a:pt x="3649980" y="2667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8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18/2021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BIIU05 – Noroeste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05/11/2021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2,92 MWh/mês – 8,8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380754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222811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24% da carga do alimentador BIIU05 (442 clientes BT, 1 MT e 1 RU) por acesso </a:t>
            </a:r>
            <a:r>
              <a:rPr lang="pt-BR" sz="1600" b="1" dirty="0"/>
              <a:t>1,54 km</a:t>
            </a:r>
            <a:r>
              <a:rPr lang="pt-BR" sz="1600" dirty="0"/>
              <a:t> menor.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9981" y="1056322"/>
            <a:ext cx="5355908" cy="5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643" y="4203224"/>
            <a:ext cx="2134028" cy="241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5074920" y="2156460"/>
            <a:ext cx="3177540" cy="3413760"/>
          </a:xfrm>
          <a:custGeom>
            <a:avLst/>
            <a:gdLst>
              <a:gd name="connsiteX0" fmla="*/ 3177540 w 3177540"/>
              <a:gd name="connsiteY0" fmla="*/ 3413760 h 3413760"/>
              <a:gd name="connsiteX1" fmla="*/ 3009900 w 3177540"/>
              <a:gd name="connsiteY1" fmla="*/ 2865120 h 3413760"/>
              <a:gd name="connsiteX2" fmla="*/ 2072640 w 3177540"/>
              <a:gd name="connsiteY2" fmla="*/ 2910840 h 3413760"/>
              <a:gd name="connsiteX3" fmla="*/ 2400300 w 3177540"/>
              <a:gd name="connsiteY3" fmla="*/ 1280160 h 3413760"/>
              <a:gd name="connsiteX4" fmla="*/ 2400300 w 3177540"/>
              <a:gd name="connsiteY4" fmla="*/ 1280160 h 3413760"/>
              <a:gd name="connsiteX5" fmla="*/ 2522220 w 3177540"/>
              <a:gd name="connsiteY5" fmla="*/ 563880 h 3413760"/>
              <a:gd name="connsiteX6" fmla="*/ 2613660 w 3177540"/>
              <a:gd name="connsiteY6" fmla="*/ 7620 h 3413760"/>
              <a:gd name="connsiteX7" fmla="*/ 2552700 w 3177540"/>
              <a:gd name="connsiteY7" fmla="*/ 0 h 3413760"/>
              <a:gd name="connsiteX8" fmla="*/ 2308860 w 3177540"/>
              <a:gd name="connsiteY8" fmla="*/ 1242060 h 3413760"/>
              <a:gd name="connsiteX9" fmla="*/ 1348740 w 3177540"/>
              <a:gd name="connsiteY9" fmla="*/ 1280160 h 3413760"/>
              <a:gd name="connsiteX10" fmla="*/ 1363980 w 3177540"/>
              <a:gd name="connsiteY10" fmla="*/ 403860 h 3413760"/>
              <a:gd name="connsiteX11" fmla="*/ 0 w 3177540"/>
              <a:gd name="connsiteY11" fmla="*/ 44958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7540" h="3413760">
                <a:moveTo>
                  <a:pt x="3177540" y="3413760"/>
                </a:moveTo>
                <a:lnTo>
                  <a:pt x="3009900" y="2865120"/>
                </a:lnTo>
                <a:lnTo>
                  <a:pt x="2072640" y="2910840"/>
                </a:lnTo>
                <a:lnTo>
                  <a:pt x="2400300" y="1280160"/>
                </a:lnTo>
                <a:lnTo>
                  <a:pt x="2400300" y="1280160"/>
                </a:lnTo>
                <a:lnTo>
                  <a:pt x="2522220" y="563880"/>
                </a:lnTo>
                <a:lnTo>
                  <a:pt x="2613660" y="7620"/>
                </a:lnTo>
                <a:lnTo>
                  <a:pt x="2552700" y="0"/>
                </a:lnTo>
                <a:lnTo>
                  <a:pt x="2308860" y="1242060"/>
                </a:lnTo>
                <a:lnTo>
                  <a:pt x="1348740" y="1280160"/>
                </a:lnTo>
                <a:lnTo>
                  <a:pt x="1363980" y="403860"/>
                </a:lnTo>
                <a:lnTo>
                  <a:pt x="0" y="4495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4853940" y="2125980"/>
            <a:ext cx="3383280" cy="3436620"/>
          </a:xfrm>
          <a:custGeom>
            <a:avLst/>
            <a:gdLst>
              <a:gd name="connsiteX0" fmla="*/ 3383280 w 3383280"/>
              <a:gd name="connsiteY0" fmla="*/ 3436620 h 3436620"/>
              <a:gd name="connsiteX1" fmla="*/ 3383280 w 3383280"/>
              <a:gd name="connsiteY1" fmla="*/ 3436620 h 3436620"/>
              <a:gd name="connsiteX2" fmla="*/ 3383280 w 3383280"/>
              <a:gd name="connsiteY2" fmla="*/ 3368040 h 3436620"/>
              <a:gd name="connsiteX3" fmla="*/ 3246120 w 3383280"/>
              <a:gd name="connsiteY3" fmla="*/ 2903220 h 3436620"/>
              <a:gd name="connsiteX4" fmla="*/ 2316480 w 3383280"/>
              <a:gd name="connsiteY4" fmla="*/ 2926080 h 3436620"/>
              <a:gd name="connsiteX5" fmla="*/ 2613660 w 3383280"/>
              <a:gd name="connsiteY5" fmla="*/ 1310640 h 3436620"/>
              <a:gd name="connsiteX6" fmla="*/ 2834640 w 3383280"/>
              <a:gd name="connsiteY6" fmla="*/ 45720 h 3436620"/>
              <a:gd name="connsiteX7" fmla="*/ 2773680 w 3383280"/>
              <a:gd name="connsiteY7" fmla="*/ 38100 h 3436620"/>
              <a:gd name="connsiteX8" fmla="*/ 2743200 w 3383280"/>
              <a:gd name="connsiteY8" fmla="*/ 144780 h 3436620"/>
              <a:gd name="connsiteX9" fmla="*/ 2255520 w 3383280"/>
              <a:gd name="connsiteY9" fmla="*/ 129540 h 3436620"/>
              <a:gd name="connsiteX10" fmla="*/ 2247900 w 3383280"/>
              <a:gd name="connsiteY10" fmla="*/ 60960 h 3436620"/>
              <a:gd name="connsiteX11" fmla="*/ 1584960 w 3383280"/>
              <a:gd name="connsiteY11" fmla="*/ 15240 h 3436620"/>
              <a:gd name="connsiteX12" fmla="*/ 1592580 w 3383280"/>
              <a:gd name="connsiteY12" fmla="*/ 106680 h 3436620"/>
              <a:gd name="connsiteX13" fmla="*/ 91440 w 3383280"/>
              <a:gd name="connsiteY13" fmla="*/ 0 h 3436620"/>
              <a:gd name="connsiteX14" fmla="*/ 83820 w 3383280"/>
              <a:gd name="connsiteY14" fmla="*/ 175260 h 3436620"/>
              <a:gd name="connsiteX15" fmla="*/ 0 w 3383280"/>
              <a:gd name="connsiteY15" fmla="*/ 495300 h 3436620"/>
              <a:gd name="connsiteX16" fmla="*/ 167640 w 3383280"/>
              <a:gd name="connsiteY16" fmla="*/ 495300 h 343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0" h="3436620">
                <a:moveTo>
                  <a:pt x="3383280" y="3436620"/>
                </a:moveTo>
                <a:lnTo>
                  <a:pt x="3383280" y="3436620"/>
                </a:lnTo>
                <a:lnTo>
                  <a:pt x="3383280" y="3368040"/>
                </a:lnTo>
                <a:lnTo>
                  <a:pt x="3246120" y="2903220"/>
                </a:lnTo>
                <a:lnTo>
                  <a:pt x="2316480" y="2926080"/>
                </a:lnTo>
                <a:lnTo>
                  <a:pt x="2613660" y="1310640"/>
                </a:lnTo>
                <a:lnTo>
                  <a:pt x="2834640" y="45720"/>
                </a:lnTo>
                <a:lnTo>
                  <a:pt x="2773680" y="38100"/>
                </a:lnTo>
                <a:lnTo>
                  <a:pt x="2743200" y="144780"/>
                </a:lnTo>
                <a:lnTo>
                  <a:pt x="2255520" y="129540"/>
                </a:lnTo>
                <a:lnTo>
                  <a:pt x="2247900" y="60960"/>
                </a:lnTo>
                <a:lnTo>
                  <a:pt x="1584960" y="15240"/>
                </a:lnTo>
                <a:lnTo>
                  <a:pt x="1592580" y="106680"/>
                </a:lnTo>
                <a:lnTo>
                  <a:pt x="91440" y="0"/>
                </a:lnTo>
                <a:lnTo>
                  <a:pt x="83820" y="175260"/>
                </a:lnTo>
                <a:lnTo>
                  <a:pt x="0" y="495300"/>
                </a:lnTo>
                <a:lnTo>
                  <a:pt x="167640" y="4953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7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19/2021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</a:t>
            </a:r>
            <a:r>
              <a:rPr lang="pt-BR" sz="1600" dirty="0"/>
              <a:t> PEB06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16/12/2021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0,19 MWh/mês - 0,6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242359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242387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de grande cliente (Supermercados BH) reduzindo o acesso à SE em </a:t>
            </a:r>
            <a:r>
              <a:rPr lang="pt-BR" sz="1600" b="1" dirty="0"/>
              <a:t>1,10 km </a:t>
            </a:r>
            <a:r>
              <a:rPr lang="pt-BR" sz="1600" dirty="0"/>
              <a:t>e eliminando estrangulamento na rede.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6" name="Imagem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939" y="1166336"/>
            <a:ext cx="6223565" cy="2824893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3383280" y="1737360"/>
            <a:ext cx="5478780" cy="1447800"/>
          </a:xfrm>
          <a:custGeom>
            <a:avLst/>
            <a:gdLst>
              <a:gd name="connsiteX0" fmla="*/ 5478780 w 5478780"/>
              <a:gd name="connsiteY0" fmla="*/ 1264920 h 1447800"/>
              <a:gd name="connsiteX1" fmla="*/ 5349240 w 5478780"/>
              <a:gd name="connsiteY1" fmla="*/ 1158240 h 1447800"/>
              <a:gd name="connsiteX2" fmla="*/ 5029200 w 5478780"/>
              <a:gd name="connsiteY2" fmla="*/ 1402080 h 1447800"/>
              <a:gd name="connsiteX3" fmla="*/ 4998720 w 5478780"/>
              <a:gd name="connsiteY3" fmla="*/ 1447800 h 1447800"/>
              <a:gd name="connsiteX4" fmla="*/ 4884420 w 5478780"/>
              <a:gd name="connsiteY4" fmla="*/ 1447800 h 1447800"/>
              <a:gd name="connsiteX5" fmla="*/ 4472940 w 5478780"/>
              <a:gd name="connsiteY5" fmla="*/ 1036320 h 1447800"/>
              <a:gd name="connsiteX6" fmla="*/ 3238500 w 5478780"/>
              <a:gd name="connsiteY6" fmla="*/ 883920 h 1447800"/>
              <a:gd name="connsiteX7" fmla="*/ 1927860 w 5478780"/>
              <a:gd name="connsiteY7" fmla="*/ 746760 h 1447800"/>
              <a:gd name="connsiteX8" fmla="*/ 1889760 w 5478780"/>
              <a:gd name="connsiteY8" fmla="*/ 746760 h 1447800"/>
              <a:gd name="connsiteX9" fmla="*/ 1844040 w 5478780"/>
              <a:gd name="connsiteY9" fmla="*/ 662940 h 1447800"/>
              <a:gd name="connsiteX10" fmla="*/ 152400 w 5478780"/>
              <a:gd name="connsiteY10" fmla="*/ 0 h 1447800"/>
              <a:gd name="connsiteX11" fmla="*/ 0 w 5478780"/>
              <a:gd name="connsiteY11" fmla="*/ 167640 h 1447800"/>
              <a:gd name="connsiteX12" fmla="*/ 617220 w 5478780"/>
              <a:gd name="connsiteY12" fmla="*/ 411480 h 1447800"/>
              <a:gd name="connsiteX13" fmla="*/ 266700 w 5478780"/>
              <a:gd name="connsiteY13" fmla="*/ 723900 h 1447800"/>
              <a:gd name="connsiteX14" fmla="*/ 952500 w 5478780"/>
              <a:gd name="connsiteY14" fmla="*/ 102108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8780" h="1447800">
                <a:moveTo>
                  <a:pt x="5478780" y="1264920"/>
                </a:moveTo>
                <a:lnTo>
                  <a:pt x="5349240" y="1158240"/>
                </a:lnTo>
                <a:lnTo>
                  <a:pt x="5029200" y="1402080"/>
                </a:lnTo>
                <a:lnTo>
                  <a:pt x="4998720" y="1447800"/>
                </a:lnTo>
                <a:lnTo>
                  <a:pt x="4884420" y="1447800"/>
                </a:lnTo>
                <a:lnTo>
                  <a:pt x="4472940" y="1036320"/>
                </a:lnTo>
                <a:lnTo>
                  <a:pt x="3238500" y="883920"/>
                </a:lnTo>
                <a:lnTo>
                  <a:pt x="1927860" y="746760"/>
                </a:lnTo>
                <a:lnTo>
                  <a:pt x="1889760" y="746760"/>
                </a:lnTo>
                <a:lnTo>
                  <a:pt x="1844040" y="662940"/>
                </a:lnTo>
                <a:lnTo>
                  <a:pt x="152400" y="0"/>
                </a:lnTo>
                <a:lnTo>
                  <a:pt x="0" y="167640"/>
                </a:lnTo>
                <a:lnTo>
                  <a:pt x="617220" y="411480"/>
                </a:lnTo>
                <a:lnTo>
                  <a:pt x="266700" y="723900"/>
                </a:lnTo>
                <a:lnTo>
                  <a:pt x="952500" y="102108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4792980" y="2468880"/>
            <a:ext cx="4076700" cy="723900"/>
          </a:xfrm>
          <a:custGeom>
            <a:avLst/>
            <a:gdLst>
              <a:gd name="connsiteX0" fmla="*/ 4076700 w 4076700"/>
              <a:gd name="connsiteY0" fmla="*/ 533400 h 723900"/>
              <a:gd name="connsiteX1" fmla="*/ 3931920 w 4076700"/>
              <a:gd name="connsiteY1" fmla="*/ 419100 h 723900"/>
              <a:gd name="connsiteX2" fmla="*/ 3604260 w 4076700"/>
              <a:gd name="connsiteY2" fmla="*/ 708660 h 723900"/>
              <a:gd name="connsiteX3" fmla="*/ 3459480 w 4076700"/>
              <a:gd name="connsiteY3" fmla="*/ 716280 h 723900"/>
              <a:gd name="connsiteX4" fmla="*/ 3063240 w 4076700"/>
              <a:gd name="connsiteY4" fmla="*/ 297180 h 723900"/>
              <a:gd name="connsiteX5" fmla="*/ 495300 w 4076700"/>
              <a:gd name="connsiteY5" fmla="*/ 0 h 723900"/>
              <a:gd name="connsiteX6" fmla="*/ 274320 w 4076700"/>
              <a:gd name="connsiteY6" fmla="*/ 373380 h 723900"/>
              <a:gd name="connsiteX7" fmla="*/ 274320 w 4076700"/>
              <a:gd name="connsiteY7" fmla="*/ 403860 h 723900"/>
              <a:gd name="connsiteX8" fmla="*/ 327660 w 4076700"/>
              <a:gd name="connsiteY8" fmla="*/ 525780 h 723900"/>
              <a:gd name="connsiteX9" fmla="*/ 281940 w 4076700"/>
              <a:gd name="connsiteY9" fmla="*/ 594360 h 723900"/>
              <a:gd name="connsiteX10" fmla="*/ 190500 w 4076700"/>
              <a:gd name="connsiteY10" fmla="*/ 579120 h 723900"/>
              <a:gd name="connsiteX11" fmla="*/ 106680 w 4076700"/>
              <a:gd name="connsiteY11" fmla="*/ 723900 h 723900"/>
              <a:gd name="connsiteX12" fmla="*/ 0 w 4076700"/>
              <a:gd name="connsiteY12" fmla="*/ 67818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6700" h="723900">
                <a:moveTo>
                  <a:pt x="4076700" y="533400"/>
                </a:moveTo>
                <a:lnTo>
                  <a:pt x="3931920" y="419100"/>
                </a:lnTo>
                <a:lnTo>
                  <a:pt x="3604260" y="708660"/>
                </a:lnTo>
                <a:lnTo>
                  <a:pt x="3459480" y="716280"/>
                </a:lnTo>
                <a:lnTo>
                  <a:pt x="3063240" y="297180"/>
                </a:lnTo>
                <a:lnTo>
                  <a:pt x="495300" y="0"/>
                </a:lnTo>
                <a:lnTo>
                  <a:pt x="274320" y="373380"/>
                </a:lnTo>
                <a:lnTo>
                  <a:pt x="274320" y="403860"/>
                </a:lnTo>
                <a:lnTo>
                  <a:pt x="327660" y="525780"/>
                </a:lnTo>
                <a:lnTo>
                  <a:pt x="281940" y="594360"/>
                </a:lnTo>
                <a:lnTo>
                  <a:pt x="190500" y="579120"/>
                </a:lnTo>
                <a:lnTo>
                  <a:pt x="106680" y="723900"/>
                </a:lnTo>
                <a:lnTo>
                  <a:pt x="0" y="678180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26898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AXAU05/04 –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05/02/2021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3,41 MWh/mês - 10,2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381123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60111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a transferência de 10% da carga do AXAU04 (969 clientes BT e 1MT) para o AXAU05 eliminando uma “volta” no alimentador de </a:t>
            </a:r>
            <a:r>
              <a:rPr lang="pt-BR" sz="1600" b="1" dirty="0"/>
              <a:t>1,96 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726" y="1085488"/>
            <a:ext cx="5502337" cy="5631180"/>
          </a:xfrm>
          <a:prstGeom prst="rect">
            <a:avLst/>
          </a:prstGeom>
        </p:spPr>
      </p:pic>
      <p:sp>
        <p:nvSpPr>
          <p:cNvPr id="6" name="Forma livre 5"/>
          <p:cNvSpPr/>
          <p:nvPr/>
        </p:nvSpPr>
        <p:spPr>
          <a:xfrm>
            <a:off x="3695700" y="1889760"/>
            <a:ext cx="5181600" cy="4747260"/>
          </a:xfrm>
          <a:custGeom>
            <a:avLst/>
            <a:gdLst>
              <a:gd name="connsiteX0" fmla="*/ 0 w 5181600"/>
              <a:gd name="connsiteY0" fmla="*/ 1760220 h 4747260"/>
              <a:gd name="connsiteX1" fmla="*/ 68580 w 5181600"/>
              <a:gd name="connsiteY1" fmla="*/ 1737360 h 4747260"/>
              <a:gd name="connsiteX2" fmla="*/ 60960 w 5181600"/>
              <a:gd name="connsiteY2" fmla="*/ 1668780 h 4747260"/>
              <a:gd name="connsiteX3" fmla="*/ 396240 w 5181600"/>
              <a:gd name="connsiteY3" fmla="*/ 1600200 h 4747260"/>
              <a:gd name="connsiteX4" fmla="*/ 419100 w 5181600"/>
              <a:gd name="connsiteY4" fmla="*/ 1676400 h 4747260"/>
              <a:gd name="connsiteX5" fmla="*/ 419100 w 5181600"/>
              <a:gd name="connsiteY5" fmla="*/ 1676400 h 4747260"/>
              <a:gd name="connsiteX6" fmla="*/ 609600 w 5181600"/>
              <a:gd name="connsiteY6" fmla="*/ 1851660 h 4747260"/>
              <a:gd name="connsiteX7" fmla="*/ 563880 w 5181600"/>
              <a:gd name="connsiteY7" fmla="*/ 1920240 h 4747260"/>
              <a:gd name="connsiteX8" fmla="*/ 2125980 w 5181600"/>
              <a:gd name="connsiteY8" fmla="*/ 3581400 h 4747260"/>
              <a:gd name="connsiteX9" fmla="*/ 2811780 w 5181600"/>
              <a:gd name="connsiteY9" fmla="*/ 4305300 h 4747260"/>
              <a:gd name="connsiteX10" fmla="*/ 3063240 w 5181600"/>
              <a:gd name="connsiteY10" fmla="*/ 4594860 h 4747260"/>
              <a:gd name="connsiteX11" fmla="*/ 3215640 w 5181600"/>
              <a:gd name="connsiteY11" fmla="*/ 4678680 h 4747260"/>
              <a:gd name="connsiteX12" fmla="*/ 3413760 w 5181600"/>
              <a:gd name="connsiteY12" fmla="*/ 4724400 h 4747260"/>
              <a:gd name="connsiteX13" fmla="*/ 3543300 w 5181600"/>
              <a:gd name="connsiteY13" fmla="*/ 4747260 h 4747260"/>
              <a:gd name="connsiteX14" fmla="*/ 3695700 w 5181600"/>
              <a:gd name="connsiteY14" fmla="*/ 4709160 h 4747260"/>
              <a:gd name="connsiteX15" fmla="*/ 3962400 w 5181600"/>
              <a:gd name="connsiteY15" fmla="*/ 4518660 h 4747260"/>
              <a:gd name="connsiteX16" fmla="*/ 4632960 w 5181600"/>
              <a:gd name="connsiteY16" fmla="*/ 3954780 h 4747260"/>
              <a:gd name="connsiteX17" fmla="*/ 5052060 w 5181600"/>
              <a:gd name="connsiteY17" fmla="*/ 3672840 h 4747260"/>
              <a:gd name="connsiteX18" fmla="*/ 5181600 w 5181600"/>
              <a:gd name="connsiteY18" fmla="*/ 3665220 h 4747260"/>
              <a:gd name="connsiteX19" fmla="*/ 5082540 w 5181600"/>
              <a:gd name="connsiteY19" fmla="*/ 3223260 h 4747260"/>
              <a:gd name="connsiteX20" fmla="*/ 5021580 w 5181600"/>
              <a:gd name="connsiteY20" fmla="*/ 2247900 h 4747260"/>
              <a:gd name="connsiteX21" fmla="*/ 4945380 w 5181600"/>
              <a:gd name="connsiteY21" fmla="*/ 1485900 h 4747260"/>
              <a:gd name="connsiteX22" fmla="*/ 4937760 w 5181600"/>
              <a:gd name="connsiteY22" fmla="*/ 701040 h 4747260"/>
              <a:gd name="connsiteX23" fmla="*/ 4930140 w 5181600"/>
              <a:gd name="connsiteY23" fmla="*/ 579120 h 4747260"/>
              <a:gd name="connsiteX24" fmla="*/ 4785360 w 5181600"/>
              <a:gd name="connsiteY24" fmla="*/ 236220 h 4747260"/>
              <a:gd name="connsiteX25" fmla="*/ 4823460 w 5181600"/>
              <a:gd name="connsiteY25" fmla="*/ 198120 h 4747260"/>
              <a:gd name="connsiteX26" fmla="*/ 4800600 w 5181600"/>
              <a:gd name="connsiteY26" fmla="*/ 160020 h 4747260"/>
              <a:gd name="connsiteX27" fmla="*/ 4739640 w 5181600"/>
              <a:gd name="connsiteY27" fmla="*/ 114300 h 4747260"/>
              <a:gd name="connsiteX28" fmla="*/ 4709160 w 5181600"/>
              <a:gd name="connsiteY28" fmla="*/ 0 h 474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81600" h="4747260">
                <a:moveTo>
                  <a:pt x="0" y="1760220"/>
                </a:moveTo>
                <a:lnTo>
                  <a:pt x="68580" y="1737360"/>
                </a:lnTo>
                <a:lnTo>
                  <a:pt x="60960" y="1668780"/>
                </a:lnTo>
                <a:lnTo>
                  <a:pt x="396240" y="1600200"/>
                </a:lnTo>
                <a:lnTo>
                  <a:pt x="419100" y="1676400"/>
                </a:lnTo>
                <a:lnTo>
                  <a:pt x="419100" y="1676400"/>
                </a:lnTo>
                <a:lnTo>
                  <a:pt x="609600" y="1851660"/>
                </a:lnTo>
                <a:lnTo>
                  <a:pt x="563880" y="1920240"/>
                </a:lnTo>
                <a:lnTo>
                  <a:pt x="2125980" y="3581400"/>
                </a:lnTo>
                <a:lnTo>
                  <a:pt x="2811780" y="4305300"/>
                </a:lnTo>
                <a:lnTo>
                  <a:pt x="3063240" y="4594860"/>
                </a:lnTo>
                <a:lnTo>
                  <a:pt x="3215640" y="4678680"/>
                </a:lnTo>
                <a:lnTo>
                  <a:pt x="3413760" y="4724400"/>
                </a:lnTo>
                <a:lnTo>
                  <a:pt x="3543300" y="4747260"/>
                </a:lnTo>
                <a:lnTo>
                  <a:pt x="3695700" y="4709160"/>
                </a:lnTo>
                <a:lnTo>
                  <a:pt x="3962400" y="4518660"/>
                </a:lnTo>
                <a:lnTo>
                  <a:pt x="4632960" y="3954780"/>
                </a:lnTo>
                <a:lnTo>
                  <a:pt x="5052060" y="3672840"/>
                </a:lnTo>
                <a:lnTo>
                  <a:pt x="5181600" y="3665220"/>
                </a:lnTo>
                <a:lnTo>
                  <a:pt x="5082540" y="3223260"/>
                </a:lnTo>
                <a:lnTo>
                  <a:pt x="5021580" y="2247900"/>
                </a:lnTo>
                <a:lnTo>
                  <a:pt x="4945380" y="1485900"/>
                </a:lnTo>
                <a:lnTo>
                  <a:pt x="4937760" y="701040"/>
                </a:lnTo>
                <a:lnTo>
                  <a:pt x="4930140" y="579120"/>
                </a:lnTo>
                <a:lnTo>
                  <a:pt x="4785360" y="236220"/>
                </a:lnTo>
                <a:lnTo>
                  <a:pt x="4823460" y="198120"/>
                </a:lnTo>
                <a:lnTo>
                  <a:pt x="4800600" y="160020"/>
                </a:lnTo>
                <a:lnTo>
                  <a:pt x="4739640" y="114300"/>
                </a:lnTo>
                <a:lnTo>
                  <a:pt x="47091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95700" y="1912620"/>
            <a:ext cx="2392680" cy="1729740"/>
          </a:xfrm>
          <a:custGeom>
            <a:avLst/>
            <a:gdLst>
              <a:gd name="connsiteX0" fmla="*/ 7620 w 2392680"/>
              <a:gd name="connsiteY0" fmla="*/ 1729740 h 1729740"/>
              <a:gd name="connsiteX1" fmla="*/ 0 w 2392680"/>
              <a:gd name="connsiteY1" fmla="*/ 1630680 h 1729740"/>
              <a:gd name="connsiteX2" fmla="*/ 312420 w 2392680"/>
              <a:gd name="connsiteY2" fmla="*/ 1546860 h 1729740"/>
              <a:gd name="connsiteX3" fmla="*/ 533400 w 2392680"/>
              <a:gd name="connsiteY3" fmla="*/ 1539240 h 1729740"/>
              <a:gd name="connsiteX4" fmla="*/ 769620 w 2392680"/>
              <a:gd name="connsiteY4" fmla="*/ 1493520 h 1729740"/>
              <a:gd name="connsiteX5" fmla="*/ 876300 w 2392680"/>
              <a:gd name="connsiteY5" fmla="*/ 1478280 h 1729740"/>
              <a:gd name="connsiteX6" fmla="*/ 967740 w 2392680"/>
              <a:gd name="connsiteY6" fmla="*/ 1539240 h 1729740"/>
              <a:gd name="connsiteX7" fmla="*/ 1318260 w 2392680"/>
              <a:gd name="connsiteY7" fmla="*/ 1341120 h 1729740"/>
              <a:gd name="connsiteX8" fmla="*/ 2065020 w 2392680"/>
              <a:gd name="connsiteY8" fmla="*/ 944880 h 1729740"/>
              <a:gd name="connsiteX9" fmla="*/ 2217420 w 2392680"/>
              <a:gd name="connsiteY9" fmla="*/ 838200 h 1729740"/>
              <a:gd name="connsiteX10" fmla="*/ 2301240 w 2392680"/>
              <a:gd name="connsiteY10" fmla="*/ 762000 h 1729740"/>
              <a:gd name="connsiteX11" fmla="*/ 2385060 w 2392680"/>
              <a:gd name="connsiteY11" fmla="*/ 601980 h 1729740"/>
              <a:gd name="connsiteX12" fmla="*/ 2316480 w 2392680"/>
              <a:gd name="connsiteY12" fmla="*/ 266700 h 1729740"/>
              <a:gd name="connsiteX13" fmla="*/ 2346960 w 2392680"/>
              <a:gd name="connsiteY13" fmla="*/ 228600 h 1729740"/>
              <a:gd name="connsiteX14" fmla="*/ 2346960 w 2392680"/>
              <a:gd name="connsiteY14" fmla="*/ 114300 h 1729740"/>
              <a:gd name="connsiteX15" fmla="*/ 2392680 w 2392680"/>
              <a:gd name="connsiteY15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92680" h="1729740">
                <a:moveTo>
                  <a:pt x="7620" y="1729740"/>
                </a:moveTo>
                <a:lnTo>
                  <a:pt x="0" y="1630680"/>
                </a:lnTo>
                <a:lnTo>
                  <a:pt x="312420" y="1546860"/>
                </a:lnTo>
                <a:lnTo>
                  <a:pt x="533400" y="1539240"/>
                </a:lnTo>
                <a:lnTo>
                  <a:pt x="769620" y="1493520"/>
                </a:lnTo>
                <a:lnTo>
                  <a:pt x="876300" y="1478280"/>
                </a:lnTo>
                <a:lnTo>
                  <a:pt x="967740" y="1539240"/>
                </a:lnTo>
                <a:lnTo>
                  <a:pt x="1318260" y="1341120"/>
                </a:lnTo>
                <a:lnTo>
                  <a:pt x="2065020" y="944880"/>
                </a:lnTo>
                <a:lnTo>
                  <a:pt x="2217420" y="838200"/>
                </a:lnTo>
                <a:lnTo>
                  <a:pt x="2301240" y="762000"/>
                </a:lnTo>
                <a:lnTo>
                  <a:pt x="2385060" y="601980"/>
                </a:lnTo>
                <a:lnTo>
                  <a:pt x="2316480" y="266700"/>
                </a:lnTo>
                <a:lnTo>
                  <a:pt x="2346960" y="228600"/>
                </a:lnTo>
                <a:lnTo>
                  <a:pt x="2346960" y="114300"/>
                </a:lnTo>
                <a:lnTo>
                  <a:pt x="239268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1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355" y="3195153"/>
            <a:ext cx="4171610" cy="3284310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20/2021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SLN04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16/12/2021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8,75 MWh/mês – 26,2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180234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372893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Alteração do tronco do alimentador SLN04 que passará a ser alimentado por cabo </a:t>
            </a:r>
            <a:r>
              <a:rPr lang="pt-BR" sz="1600" b="1" dirty="0"/>
              <a:t>4/0 AWG</a:t>
            </a:r>
            <a:r>
              <a:rPr lang="pt-BR" sz="1600" dirty="0"/>
              <a:t>, com o dobro da bitola do cabo atual (</a:t>
            </a:r>
            <a:r>
              <a:rPr lang="pt-BR" sz="1600" b="1" dirty="0"/>
              <a:t>1/0 AWG</a:t>
            </a:r>
            <a:r>
              <a:rPr lang="pt-BR" sz="1600" dirty="0"/>
              <a:t>).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OBS: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807" y="1124744"/>
            <a:ext cx="5560718" cy="199707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65807" y="1124744"/>
            <a:ext cx="662056" cy="57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331131" y="4380411"/>
            <a:ext cx="2037806" cy="478972"/>
          </a:xfrm>
          <a:custGeom>
            <a:avLst/>
            <a:gdLst>
              <a:gd name="connsiteX0" fmla="*/ 2037806 w 2037806"/>
              <a:gd name="connsiteY0" fmla="*/ 0 h 478972"/>
              <a:gd name="connsiteX1" fmla="*/ 0 w 2037806"/>
              <a:gd name="connsiteY1" fmla="*/ 478972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7806" h="478972">
                <a:moveTo>
                  <a:pt x="2037806" y="0"/>
                </a:moveTo>
                <a:lnTo>
                  <a:pt x="0" y="47897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740434" y="4293326"/>
            <a:ext cx="1628503" cy="348343"/>
          </a:xfrm>
          <a:custGeom>
            <a:avLst/>
            <a:gdLst>
              <a:gd name="connsiteX0" fmla="*/ 1628503 w 1628503"/>
              <a:gd name="connsiteY0" fmla="*/ 0 h 348343"/>
              <a:gd name="connsiteX1" fmla="*/ 0 w 1628503"/>
              <a:gd name="connsiteY1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8503" h="348343">
                <a:moveTo>
                  <a:pt x="1628503" y="0"/>
                </a:moveTo>
                <a:lnTo>
                  <a:pt x="0" y="34834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08174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MNM08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23/12/2021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2,59 MWh/mês – 7,8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333165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89404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Alteração do tronco do alimentador </a:t>
            </a:r>
            <a:r>
              <a:rPr lang="pt-BR" sz="1600" b="1" dirty="0"/>
              <a:t>MNM08, </a:t>
            </a:r>
            <a:r>
              <a:rPr lang="pt-BR" sz="1600" dirty="0"/>
              <a:t>alimentando a carga por rede 1/0 AWG ao invés de 4 AWG, além de menor distância de acesso à SE.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872" y="1124744"/>
            <a:ext cx="5693578" cy="481345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638550" y="3171825"/>
            <a:ext cx="3505200" cy="2257425"/>
          </a:xfrm>
          <a:custGeom>
            <a:avLst/>
            <a:gdLst>
              <a:gd name="connsiteX0" fmla="*/ 66675 w 3505200"/>
              <a:gd name="connsiteY0" fmla="*/ 0 h 2257425"/>
              <a:gd name="connsiteX1" fmla="*/ 0 w 3505200"/>
              <a:gd name="connsiteY1" fmla="*/ 142875 h 2257425"/>
              <a:gd name="connsiteX2" fmla="*/ 142875 w 3505200"/>
              <a:gd name="connsiteY2" fmla="*/ 247650 h 2257425"/>
              <a:gd name="connsiteX3" fmla="*/ 133350 w 3505200"/>
              <a:gd name="connsiteY3" fmla="*/ 381000 h 2257425"/>
              <a:gd name="connsiteX4" fmla="*/ 333375 w 3505200"/>
              <a:gd name="connsiteY4" fmla="*/ 342900 h 2257425"/>
              <a:gd name="connsiteX5" fmla="*/ 571500 w 3505200"/>
              <a:gd name="connsiteY5" fmla="*/ 333375 h 2257425"/>
              <a:gd name="connsiteX6" fmla="*/ 714375 w 3505200"/>
              <a:gd name="connsiteY6" fmla="*/ 323850 h 2257425"/>
              <a:gd name="connsiteX7" fmla="*/ 1009650 w 3505200"/>
              <a:gd name="connsiteY7" fmla="*/ 314325 h 2257425"/>
              <a:gd name="connsiteX8" fmla="*/ 1171575 w 3505200"/>
              <a:gd name="connsiteY8" fmla="*/ 304800 h 2257425"/>
              <a:gd name="connsiteX9" fmla="*/ 1771650 w 3505200"/>
              <a:gd name="connsiteY9" fmla="*/ 219075 h 2257425"/>
              <a:gd name="connsiteX10" fmla="*/ 1971675 w 3505200"/>
              <a:gd name="connsiteY10" fmla="*/ 161925 h 2257425"/>
              <a:gd name="connsiteX11" fmla="*/ 2085975 w 3505200"/>
              <a:gd name="connsiteY11" fmla="*/ 419100 h 2257425"/>
              <a:gd name="connsiteX12" fmla="*/ 2228850 w 3505200"/>
              <a:gd name="connsiteY12" fmla="*/ 838200 h 2257425"/>
              <a:gd name="connsiteX13" fmla="*/ 2667000 w 3505200"/>
              <a:gd name="connsiteY13" fmla="*/ 685800 h 2257425"/>
              <a:gd name="connsiteX14" fmla="*/ 2809875 w 3505200"/>
              <a:gd name="connsiteY14" fmla="*/ 1000125 h 2257425"/>
              <a:gd name="connsiteX15" fmla="*/ 2943225 w 3505200"/>
              <a:gd name="connsiteY15" fmla="*/ 1247775 h 2257425"/>
              <a:gd name="connsiteX16" fmla="*/ 3143250 w 3505200"/>
              <a:gd name="connsiteY16" fmla="*/ 1704975 h 2257425"/>
              <a:gd name="connsiteX17" fmla="*/ 3343275 w 3505200"/>
              <a:gd name="connsiteY17" fmla="*/ 2257425 h 2257425"/>
              <a:gd name="connsiteX18" fmla="*/ 3343275 w 3505200"/>
              <a:gd name="connsiteY18" fmla="*/ 2257425 h 2257425"/>
              <a:gd name="connsiteX19" fmla="*/ 3505200 w 3505200"/>
              <a:gd name="connsiteY19" fmla="*/ 22193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257425">
                <a:moveTo>
                  <a:pt x="66675" y="0"/>
                </a:moveTo>
                <a:lnTo>
                  <a:pt x="0" y="142875"/>
                </a:lnTo>
                <a:lnTo>
                  <a:pt x="142875" y="247650"/>
                </a:lnTo>
                <a:lnTo>
                  <a:pt x="133350" y="381000"/>
                </a:lnTo>
                <a:lnTo>
                  <a:pt x="333375" y="342900"/>
                </a:lnTo>
                <a:lnTo>
                  <a:pt x="571500" y="333375"/>
                </a:lnTo>
                <a:cubicBezTo>
                  <a:pt x="619171" y="330991"/>
                  <a:pt x="714375" y="323850"/>
                  <a:pt x="714375" y="323850"/>
                </a:cubicBezTo>
                <a:lnTo>
                  <a:pt x="1009650" y="314325"/>
                </a:lnTo>
                <a:lnTo>
                  <a:pt x="1171575" y="304800"/>
                </a:lnTo>
                <a:lnTo>
                  <a:pt x="1771650" y="219075"/>
                </a:lnTo>
                <a:lnTo>
                  <a:pt x="1971675" y="161925"/>
                </a:lnTo>
                <a:lnTo>
                  <a:pt x="2085975" y="419100"/>
                </a:lnTo>
                <a:lnTo>
                  <a:pt x="2228850" y="838200"/>
                </a:lnTo>
                <a:lnTo>
                  <a:pt x="2667000" y="685800"/>
                </a:lnTo>
                <a:lnTo>
                  <a:pt x="2809875" y="1000125"/>
                </a:lnTo>
                <a:lnTo>
                  <a:pt x="2943225" y="1247775"/>
                </a:lnTo>
                <a:lnTo>
                  <a:pt x="3143250" y="1704975"/>
                </a:lnTo>
                <a:lnTo>
                  <a:pt x="3343275" y="2257425"/>
                </a:lnTo>
                <a:lnTo>
                  <a:pt x="3343275" y="2257425"/>
                </a:lnTo>
                <a:lnTo>
                  <a:pt x="3505200" y="22193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629025" y="3171825"/>
            <a:ext cx="3476625" cy="838200"/>
          </a:xfrm>
          <a:custGeom>
            <a:avLst/>
            <a:gdLst>
              <a:gd name="connsiteX0" fmla="*/ 66675 w 3476625"/>
              <a:gd name="connsiteY0" fmla="*/ 0 h 838200"/>
              <a:gd name="connsiteX1" fmla="*/ 0 w 3476625"/>
              <a:gd name="connsiteY1" fmla="*/ 152400 h 838200"/>
              <a:gd name="connsiteX2" fmla="*/ 152400 w 3476625"/>
              <a:gd name="connsiteY2" fmla="*/ 238125 h 838200"/>
              <a:gd name="connsiteX3" fmla="*/ 161925 w 3476625"/>
              <a:gd name="connsiteY3" fmla="*/ 381000 h 838200"/>
              <a:gd name="connsiteX4" fmla="*/ 409575 w 3476625"/>
              <a:gd name="connsiteY4" fmla="*/ 361950 h 838200"/>
              <a:gd name="connsiteX5" fmla="*/ 285750 w 3476625"/>
              <a:gd name="connsiteY5" fmla="*/ 333375 h 838200"/>
              <a:gd name="connsiteX6" fmla="*/ 504825 w 3476625"/>
              <a:gd name="connsiteY6" fmla="*/ 333375 h 838200"/>
              <a:gd name="connsiteX7" fmla="*/ 600075 w 3476625"/>
              <a:gd name="connsiteY7" fmla="*/ 333375 h 838200"/>
              <a:gd name="connsiteX8" fmla="*/ 685800 w 3476625"/>
              <a:gd name="connsiteY8" fmla="*/ 333375 h 838200"/>
              <a:gd name="connsiteX9" fmla="*/ 1285875 w 3476625"/>
              <a:gd name="connsiteY9" fmla="*/ 295275 h 838200"/>
              <a:gd name="connsiteX10" fmla="*/ 1971675 w 3476625"/>
              <a:gd name="connsiteY10" fmla="*/ 161925 h 838200"/>
              <a:gd name="connsiteX11" fmla="*/ 2143125 w 3476625"/>
              <a:gd name="connsiteY11" fmla="*/ 552450 h 838200"/>
              <a:gd name="connsiteX12" fmla="*/ 2247900 w 3476625"/>
              <a:gd name="connsiteY12" fmla="*/ 838200 h 838200"/>
              <a:gd name="connsiteX13" fmla="*/ 2705100 w 3476625"/>
              <a:gd name="connsiteY13" fmla="*/ 676275 h 838200"/>
              <a:gd name="connsiteX14" fmla="*/ 2562225 w 3476625"/>
              <a:gd name="connsiteY14" fmla="*/ 352425 h 838200"/>
              <a:gd name="connsiteX15" fmla="*/ 3448050 w 3476625"/>
              <a:gd name="connsiteY15" fmla="*/ 95250 h 838200"/>
              <a:gd name="connsiteX16" fmla="*/ 3476625 w 3476625"/>
              <a:gd name="connsiteY16" fmla="*/ 17145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625" h="838200">
                <a:moveTo>
                  <a:pt x="66675" y="0"/>
                </a:moveTo>
                <a:lnTo>
                  <a:pt x="0" y="152400"/>
                </a:lnTo>
                <a:lnTo>
                  <a:pt x="152400" y="238125"/>
                </a:lnTo>
                <a:lnTo>
                  <a:pt x="161925" y="381000"/>
                </a:lnTo>
                <a:cubicBezTo>
                  <a:pt x="377753" y="360445"/>
                  <a:pt x="294973" y="361950"/>
                  <a:pt x="409575" y="361950"/>
                </a:cubicBezTo>
                <a:lnTo>
                  <a:pt x="285750" y="333375"/>
                </a:lnTo>
                <a:lnTo>
                  <a:pt x="504825" y="333375"/>
                </a:lnTo>
                <a:lnTo>
                  <a:pt x="600075" y="333375"/>
                </a:lnTo>
                <a:lnTo>
                  <a:pt x="685800" y="333375"/>
                </a:lnTo>
                <a:lnTo>
                  <a:pt x="1285875" y="295275"/>
                </a:lnTo>
                <a:lnTo>
                  <a:pt x="1971675" y="161925"/>
                </a:lnTo>
                <a:lnTo>
                  <a:pt x="2143125" y="552450"/>
                </a:lnTo>
                <a:lnTo>
                  <a:pt x="2247900" y="838200"/>
                </a:lnTo>
                <a:lnTo>
                  <a:pt x="2705100" y="676275"/>
                </a:lnTo>
                <a:lnTo>
                  <a:pt x="2562225" y="352425"/>
                </a:lnTo>
                <a:lnTo>
                  <a:pt x="3448050" y="95250"/>
                </a:lnTo>
                <a:lnTo>
                  <a:pt x="3476625" y="17145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9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76840" y="1124744"/>
            <a:ext cx="256372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BDPD04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28/12/2021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2,63 MWh/mês – 6,9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308328 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88472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redução do acesso à SE em </a:t>
            </a:r>
            <a:r>
              <a:rPr lang="pt-BR" sz="1600" b="1" dirty="0"/>
              <a:t>1,04 km</a:t>
            </a:r>
            <a:r>
              <a:rPr lang="pt-BR" sz="1600" dirty="0"/>
              <a:t> </a:t>
            </a:r>
            <a:r>
              <a:rPr lang="pt-BR" sz="1600" b="1" dirty="0"/>
              <a:t>  </a:t>
            </a:r>
            <a:r>
              <a:rPr lang="pt-BR" sz="1600" dirty="0"/>
              <a:t>para 20% da carga do alimentador (2668 clientes BT e 141 rurais).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563" y="1053556"/>
            <a:ext cx="6252021" cy="3789032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2929812" y="2341984"/>
            <a:ext cx="5635690" cy="2183363"/>
          </a:xfrm>
          <a:custGeom>
            <a:avLst/>
            <a:gdLst>
              <a:gd name="connsiteX0" fmla="*/ 5635690 w 5635690"/>
              <a:gd name="connsiteY0" fmla="*/ 727787 h 2183363"/>
              <a:gd name="connsiteX1" fmla="*/ 4086808 w 5635690"/>
              <a:gd name="connsiteY1" fmla="*/ 401216 h 2183363"/>
              <a:gd name="connsiteX2" fmla="*/ 4030825 w 5635690"/>
              <a:gd name="connsiteY2" fmla="*/ 989045 h 2183363"/>
              <a:gd name="connsiteX3" fmla="*/ 4058817 w 5635690"/>
              <a:gd name="connsiteY3" fmla="*/ 1362269 h 2183363"/>
              <a:gd name="connsiteX4" fmla="*/ 4105470 w 5635690"/>
              <a:gd name="connsiteY4" fmla="*/ 1651518 h 2183363"/>
              <a:gd name="connsiteX5" fmla="*/ 4086808 w 5635690"/>
              <a:gd name="connsiteY5" fmla="*/ 1735494 h 2183363"/>
              <a:gd name="connsiteX6" fmla="*/ 4012164 w 5635690"/>
              <a:gd name="connsiteY6" fmla="*/ 1782147 h 2183363"/>
              <a:gd name="connsiteX7" fmla="*/ 3909527 w 5635690"/>
              <a:gd name="connsiteY7" fmla="*/ 1744824 h 2183363"/>
              <a:gd name="connsiteX8" fmla="*/ 3452327 w 5635690"/>
              <a:gd name="connsiteY8" fmla="*/ 1940767 h 2183363"/>
              <a:gd name="connsiteX9" fmla="*/ 3116425 w 5635690"/>
              <a:gd name="connsiteY9" fmla="*/ 2118049 h 2183363"/>
              <a:gd name="connsiteX10" fmla="*/ 2929812 w 5635690"/>
              <a:gd name="connsiteY10" fmla="*/ 2183363 h 2183363"/>
              <a:gd name="connsiteX11" fmla="*/ 2136710 w 5635690"/>
              <a:gd name="connsiteY11" fmla="*/ 2174032 h 2183363"/>
              <a:gd name="connsiteX12" fmla="*/ 2220686 w 5635690"/>
              <a:gd name="connsiteY12" fmla="*/ 2034073 h 2183363"/>
              <a:gd name="connsiteX13" fmla="*/ 1632857 w 5635690"/>
              <a:gd name="connsiteY13" fmla="*/ 1408922 h 2183363"/>
              <a:gd name="connsiteX14" fmla="*/ 1268964 w 5635690"/>
              <a:gd name="connsiteY14" fmla="*/ 1035698 h 2183363"/>
              <a:gd name="connsiteX15" fmla="*/ 1017037 w 5635690"/>
              <a:gd name="connsiteY15" fmla="*/ 1138334 h 2183363"/>
              <a:gd name="connsiteX16" fmla="*/ 466531 w 5635690"/>
              <a:gd name="connsiteY16" fmla="*/ 1231640 h 2183363"/>
              <a:gd name="connsiteX17" fmla="*/ 9331 w 5635690"/>
              <a:gd name="connsiteY17" fmla="*/ 1259632 h 2183363"/>
              <a:gd name="connsiteX18" fmla="*/ 0 w 5635690"/>
              <a:gd name="connsiteY18" fmla="*/ 149289 h 2183363"/>
              <a:gd name="connsiteX19" fmla="*/ 354564 w 5635690"/>
              <a:gd name="connsiteY19" fmla="*/ 130628 h 2183363"/>
              <a:gd name="connsiteX20" fmla="*/ 345233 w 5635690"/>
              <a:gd name="connsiteY20" fmla="*/ 0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35690" h="2183363">
                <a:moveTo>
                  <a:pt x="5635690" y="727787"/>
                </a:moveTo>
                <a:lnTo>
                  <a:pt x="4086808" y="401216"/>
                </a:lnTo>
                <a:lnTo>
                  <a:pt x="4030825" y="989045"/>
                </a:lnTo>
                <a:lnTo>
                  <a:pt x="4058817" y="1362269"/>
                </a:lnTo>
                <a:lnTo>
                  <a:pt x="4105470" y="1651518"/>
                </a:lnTo>
                <a:lnTo>
                  <a:pt x="4086808" y="1735494"/>
                </a:lnTo>
                <a:lnTo>
                  <a:pt x="4012164" y="1782147"/>
                </a:lnTo>
                <a:lnTo>
                  <a:pt x="3909527" y="1744824"/>
                </a:lnTo>
                <a:lnTo>
                  <a:pt x="3452327" y="1940767"/>
                </a:lnTo>
                <a:lnTo>
                  <a:pt x="3116425" y="2118049"/>
                </a:lnTo>
                <a:lnTo>
                  <a:pt x="2929812" y="2183363"/>
                </a:lnTo>
                <a:lnTo>
                  <a:pt x="2136710" y="2174032"/>
                </a:lnTo>
                <a:lnTo>
                  <a:pt x="2220686" y="2034073"/>
                </a:lnTo>
                <a:lnTo>
                  <a:pt x="1632857" y="1408922"/>
                </a:lnTo>
                <a:lnTo>
                  <a:pt x="1268964" y="1035698"/>
                </a:lnTo>
                <a:lnTo>
                  <a:pt x="1017037" y="1138334"/>
                </a:lnTo>
                <a:lnTo>
                  <a:pt x="466531" y="1231640"/>
                </a:lnTo>
                <a:lnTo>
                  <a:pt x="9331" y="1259632"/>
                </a:lnTo>
                <a:cubicBezTo>
                  <a:pt x="6221" y="889518"/>
                  <a:pt x="3110" y="519403"/>
                  <a:pt x="0" y="149289"/>
                </a:cubicBezTo>
                <a:lnTo>
                  <a:pt x="354564" y="130628"/>
                </a:lnTo>
                <a:lnTo>
                  <a:pt x="345233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32245" y="2631233"/>
            <a:ext cx="4833257" cy="1894114"/>
          </a:xfrm>
          <a:custGeom>
            <a:avLst/>
            <a:gdLst>
              <a:gd name="connsiteX0" fmla="*/ 4833257 w 4833257"/>
              <a:gd name="connsiteY0" fmla="*/ 429208 h 1894114"/>
              <a:gd name="connsiteX1" fmla="*/ 3293706 w 4833257"/>
              <a:gd name="connsiteY1" fmla="*/ 111967 h 1894114"/>
              <a:gd name="connsiteX2" fmla="*/ 3237722 w 4833257"/>
              <a:gd name="connsiteY2" fmla="*/ 690465 h 1894114"/>
              <a:gd name="connsiteX3" fmla="*/ 3275045 w 4833257"/>
              <a:gd name="connsiteY3" fmla="*/ 1194318 h 1894114"/>
              <a:gd name="connsiteX4" fmla="*/ 3303037 w 4833257"/>
              <a:gd name="connsiteY4" fmla="*/ 1371600 h 1894114"/>
              <a:gd name="connsiteX5" fmla="*/ 3284375 w 4833257"/>
              <a:gd name="connsiteY5" fmla="*/ 1464906 h 1894114"/>
              <a:gd name="connsiteX6" fmla="*/ 3181739 w 4833257"/>
              <a:gd name="connsiteY6" fmla="*/ 1492898 h 1894114"/>
              <a:gd name="connsiteX7" fmla="*/ 3116424 w 4833257"/>
              <a:gd name="connsiteY7" fmla="*/ 1455575 h 1894114"/>
              <a:gd name="connsiteX8" fmla="*/ 2351314 w 4833257"/>
              <a:gd name="connsiteY8" fmla="*/ 1791477 h 1894114"/>
              <a:gd name="connsiteX9" fmla="*/ 2155371 w 4833257"/>
              <a:gd name="connsiteY9" fmla="*/ 1894114 h 1894114"/>
              <a:gd name="connsiteX10" fmla="*/ 1343608 w 4833257"/>
              <a:gd name="connsiteY10" fmla="*/ 1894114 h 1894114"/>
              <a:gd name="connsiteX11" fmla="*/ 1436914 w 4833257"/>
              <a:gd name="connsiteY11" fmla="*/ 1726163 h 1894114"/>
              <a:gd name="connsiteX12" fmla="*/ 466531 w 4833257"/>
              <a:gd name="connsiteY12" fmla="*/ 765110 h 1894114"/>
              <a:gd name="connsiteX13" fmla="*/ 578498 w 4833257"/>
              <a:gd name="connsiteY13" fmla="*/ 662473 h 1894114"/>
              <a:gd name="connsiteX14" fmla="*/ 261257 w 4833257"/>
              <a:gd name="connsiteY14" fmla="*/ 373224 h 1894114"/>
              <a:gd name="connsiteX15" fmla="*/ 149290 w 4833257"/>
              <a:gd name="connsiteY15" fmla="*/ 205273 h 1894114"/>
              <a:gd name="connsiteX16" fmla="*/ 9331 w 4833257"/>
              <a:gd name="connsiteY16" fmla="*/ 205273 h 1894114"/>
              <a:gd name="connsiteX17" fmla="*/ 0 w 4833257"/>
              <a:gd name="connsiteY17" fmla="*/ 0 h 189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33257" h="1894114">
                <a:moveTo>
                  <a:pt x="4833257" y="429208"/>
                </a:moveTo>
                <a:lnTo>
                  <a:pt x="3293706" y="111967"/>
                </a:lnTo>
                <a:lnTo>
                  <a:pt x="3237722" y="690465"/>
                </a:lnTo>
                <a:lnTo>
                  <a:pt x="3275045" y="1194318"/>
                </a:lnTo>
                <a:lnTo>
                  <a:pt x="3303037" y="1371600"/>
                </a:lnTo>
                <a:lnTo>
                  <a:pt x="3284375" y="1464906"/>
                </a:lnTo>
                <a:lnTo>
                  <a:pt x="3181739" y="1492898"/>
                </a:lnTo>
                <a:lnTo>
                  <a:pt x="3116424" y="1455575"/>
                </a:lnTo>
                <a:lnTo>
                  <a:pt x="2351314" y="1791477"/>
                </a:lnTo>
                <a:lnTo>
                  <a:pt x="2155371" y="1894114"/>
                </a:lnTo>
                <a:lnTo>
                  <a:pt x="1343608" y="1894114"/>
                </a:lnTo>
                <a:lnTo>
                  <a:pt x="1436914" y="1726163"/>
                </a:lnTo>
                <a:lnTo>
                  <a:pt x="466531" y="765110"/>
                </a:lnTo>
                <a:lnTo>
                  <a:pt x="578498" y="662473"/>
                </a:lnTo>
                <a:lnTo>
                  <a:pt x="261257" y="373224"/>
                </a:lnTo>
                <a:lnTo>
                  <a:pt x="149290" y="205273"/>
                </a:lnTo>
                <a:lnTo>
                  <a:pt x="9331" y="205273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1124744"/>
            <a:ext cx="5887579" cy="3748164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3/2021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TOTU03/04 -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2,45 MWh/mês </a:t>
            </a:r>
            <a:r>
              <a:rPr lang="pt-BR" sz="1600" b="1" dirty="0"/>
              <a:t> 7,3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297745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251378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1820 clientes de BT do alimentador TOTU03 para o TOTU04, reduzindo o acesso à SE em </a:t>
            </a:r>
            <a:r>
              <a:rPr lang="pt-BR" sz="1600" b="1" dirty="0"/>
              <a:t>0,72 km</a:t>
            </a:r>
            <a:r>
              <a:rPr lang="pt-BR" sz="1600" dirty="0"/>
              <a:t>.</a:t>
            </a:r>
          </a:p>
        </p:txBody>
      </p:sp>
      <p:sp>
        <p:nvSpPr>
          <p:cNvPr id="3" name="Oval 2"/>
          <p:cNvSpPr/>
          <p:nvPr/>
        </p:nvSpPr>
        <p:spPr>
          <a:xfrm>
            <a:off x="8594561" y="3137505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7449256" y="2169766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rma livre 3"/>
          <p:cNvSpPr/>
          <p:nvPr/>
        </p:nvSpPr>
        <p:spPr>
          <a:xfrm>
            <a:off x="3108960" y="2865120"/>
            <a:ext cx="5494020" cy="845820"/>
          </a:xfrm>
          <a:custGeom>
            <a:avLst/>
            <a:gdLst>
              <a:gd name="connsiteX0" fmla="*/ 0 w 5494020"/>
              <a:gd name="connsiteY0" fmla="*/ 655320 h 845820"/>
              <a:gd name="connsiteX1" fmla="*/ 297180 w 5494020"/>
              <a:gd name="connsiteY1" fmla="*/ 739140 h 845820"/>
              <a:gd name="connsiteX2" fmla="*/ 480060 w 5494020"/>
              <a:gd name="connsiteY2" fmla="*/ 845820 h 845820"/>
              <a:gd name="connsiteX3" fmla="*/ 1089660 w 5494020"/>
              <a:gd name="connsiteY3" fmla="*/ 434340 h 845820"/>
              <a:gd name="connsiteX4" fmla="*/ 1440180 w 5494020"/>
              <a:gd name="connsiteY4" fmla="*/ 259080 h 845820"/>
              <a:gd name="connsiteX5" fmla="*/ 2095500 w 5494020"/>
              <a:gd name="connsiteY5" fmla="*/ 365760 h 845820"/>
              <a:gd name="connsiteX6" fmla="*/ 2552700 w 5494020"/>
              <a:gd name="connsiteY6" fmla="*/ 472440 h 845820"/>
              <a:gd name="connsiteX7" fmla="*/ 2804160 w 5494020"/>
              <a:gd name="connsiteY7" fmla="*/ 525780 h 845820"/>
              <a:gd name="connsiteX8" fmla="*/ 2827020 w 5494020"/>
              <a:gd name="connsiteY8" fmla="*/ 449580 h 845820"/>
              <a:gd name="connsiteX9" fmla="*/ 3070860 w 5494020"/>
              <a:gd name="connsiteY9" fmla="*/ 502920 h 845820"/>
              <a:gd name="connsiteX10" fmla="*/ 3436620 w 5494020"/>
              <a:gd name="connsiteY10" fmla="*/ 510540 h 845820"/>
              <a:gd name="connsiteX11" fmla="*/ 3802380 w 5494020"/>
              <a:gd name="connsiteY11" fmla="*/ 708660 h 845820"/>
              <a:gd name="connsiteX12" fmla="*/ 3741420 w 5494020"/>
              <a:gd name="connsiteY12" fmla="*/ 304800 h 845820"/>
              <a:gd name="connsiteX13" fmla="*/ 4549140 w 5494020"/>
              <a:gd name="connsiteY13" fmla="*/ 236220 h 845820"/>
              <a:gd name="connsiteX14" fmla="*/ 4503420 w 5494020"/>
              <a:gd name="connsiteY14" fmla="*/ 7620 h 845820"/>
              <a:gd name="connsiteX15" fmla="*/ 4754880 w 5494020"/>
              <a:gd name="connsiteY15" fmla="*/ 0 h 845820"/>
              <a:gd name="connsiteX16" fmla="*/ 4838700 w 5494020"/>
              <a:gd name="connsiteY16" fmla="*/ 198120 h 845820"/>
              <a:gd name="connsiteX17" fmla="*/ 5334000 w 5494020"/>
              <a:gd name="connsiteY17" fmla="*/ 152400 h 845820"/>
              <a:gd name="connsiteX18" fmla="*/ 5494020 w 5494020"/>
              <a:gd name="connsiteY18" fmla="*/ 35814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94020" h="845820">
                <a:moveTo>
                  <a:pt x="0" y="655320"/>
                </a:moveTo>
                <a:lnTo>
                  <a:pt x="297180" y="739140"/>
                </a:lnTo>
                <a:lnTo>
                  <a:pt x="480060" y="845820"/>
                </a:lnTo>
                <a:lnTo>
                  <a:pt x="1089660" y="434340"/>
                </a:lnTo>
                <a:lnTo>
                  <a:pt x="1440180" y="259080"/>
                </a:lnTo>
                <a:lnTo>
                  <a:pt x="2095500" y="365760"/>
                </a:lnTo>
                <a:lnTo>
                  <a:pt x="2552700" y="472440"/>
                </a:lnTo>
                <a:lnTo>
                  <a:pt x="2804160" y="525780"/>
                </a:lnTo>
                <a:lnTo>
                  <a:pt x="2827020" y="449580"/>
                </a:lnTo>
                <a:lnTo>
                  <a:pt x="3070860" y="502920"/>
                </a:lnTo>
                <a:lnTo>
                  <a:pt x="3436620" y="510540"/>
                </a:lnTo>
                <a:lnTo>
                  <a:pt x="3802380" y="708660"/>
                </a:lnTo>
                <a:lnTo>
                  <a:pt x="3741420" y="304800"/>
                </a:lnTo>
                <a:lnTo>
                  <a:pt x="4549140" y="236220"/>
                </a:lnTo>
                <a:lnTo>
                  <a:pt x="4503420" y="7620"/>
                </a:lnTo>
                <a:lnTo>
                  <a:pt x="4754880" y="0"/>
                </a:lnTo>
                <a:lnTo>
                  <a:pt x="4838700" y="198120"/>
                </a:lnTo>
                <a:lnTo>
                  <a:pt x="5334000" y="152400"/>
                </a:lnTo>
                <a:lnTo>
                  <a:pt x="5494020" y="3581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16580" y="2293620"/>
            <a:ext cx="4343400" cy="685800"/>
          </a:xfrm>
          <a:custGeom>
            <a:avLst/>
            <a:gdLst>
              <a:gd name="connsiteX0" fmla="*/ 0 w 4343400"/>
              <a:gd name="connsiteY0" fmla="*/ 358140 h 685800"/>
              <a:gd name="connsiteX1" fmla="*/ 0 w 4343400"/>
              <a:gd name="connsiteY1" fmla="*/ 358140 h 685800"/>
              <a:gd name="connsiteX2" fmla="*/ 83820 w 4343400"/>
              <a:gd name="connsiteY2" fmla="*/ 388620 h 685800"/>
              <a:gd name="connsiteX3" fmla="*/ 91440 w 4343400"/>
              <a:gd name="connsiteY3" fmla="*/ 426720 h 685800"/>
              <a:gd name="connsiteX4" fmla="*/ 457200 w 4343400"/>
              <a:gd name="connsiteY4" fmla="*/ 495300 h 685800"/>
              <a:gd name="connsiteX5" fmla="*/ 746760 w 4343400"/>
              <a:gd name="connsiteY5" fmla="*/ 548640 h 685800"/>
              <a:gd name="connsiteX6" fmla="*/ 929640 w 4343400"/>
              <a:gd name="connsiteY6" fmla="*/ 586740 h 685800"/>
              <a:gd name="connsiteX7" fmla="*/ 1028700 w 4343400"/>
              <a:gd name="connsiteY7" fmla="*/ 685800 h 685800"/>
              <a:gd name="connsiteX8" fmla="*/ 1615440 w 4343400"/>
              <a:gd name="connsiteY8" fmla="*/ 647700 h 685800"/>
              <a:gd name="connsiteX9" fmla="*/ 2903220 w 4343400"/>
              <a:gd name="connsiteY9" fmla="*/ 563880 h 685800"/>
              <a:gd name="connsiteX10" fmla="*/ 3718560 w 4343400"/>
              <a:gd name="connsiteY10" fmla="*/ 502920 h 685800"/>
              <a:gd name="connsiteX11" fmla="*/ 3680460 w 4343400"/>
              <a:gd name="connsiteY11" fmla="*/ 30480 h 685800"/>
              <a:gd name="connsiteX12" fmla="*/ 4343400 w 4343400"/>
              <a:gd name="connsiteY1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3400" h="685800">
                <a:moveTo>
                  <a:pt x="0" y="358140"/>
                </a:moveTo>
                <a:lnTo>
                  <a:pt x="0" y="358140"/>
                </a:lnTo>
                <a:cubicBezTo>
                  <a:pt x="73968" y="382796"/>
                  <a:pt x="47027" y="370224"/>
                  <a:pt x="83820" y="388620"/>
                </a:cubicBezTo>
                <a:lnTo>
                  <a:pt x="91440" y="426720"/>
                </a:lnTo>
                <a:lnTo>
                  <a:pt x="457200" y="495300"/>
                </a:lnTo>
                <a:lnTo>
                  <a:pt x="746760" y="548640"/>
                </a:lnTo>
                <a:lnTo>
                  <a:pt x="929640" y="586740"/>
                </a:lnTo>
                <a:lnTo>
                  <a:pt x="1028700" y="685800"/>
                </a:lnTo>
                <a:lnTo>
                  <a:pt x="1615440" y="647700"/>
                </a:lnTo>
                <a:lnTo>
                  <a:pt x="2903220" y="563880"/>
                </a:lnTo>
                <a:lnTo>
                  <a:pt x="3718560" y="502920"/>
                </a:lnTo>
                <a:lnTo>
                  <a:pt x="3680460" y="30480"/>
                </a:lnTo>
                <a:lnTo>
                  <a:pt x="434340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9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4/2021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NOG14/03 -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01/03/2021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3,78 MWh/mês – </a:t>
            </a:r>
            <a:r>
              <a:rPr lang="pt-BR" sz="1600" b="1" dirty="0"/>
              <a:t>11,3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297745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251378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688 clientes de BT, 5 RU e 8 MT do alimentador NOG03 para 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NOG14 reduzindo o acesso à SE em </a:t>
            </a:r>
            <a:r>
              <a:rPr lang="pt-BR" sz="1600" b="1" dirty="0"/>
              <a:t>0,12 km</a:t>
            </a:r>
            <a:r>
              <a:rPr lang="pt-BR" sz="16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287" y="1059180"/>
            <a:ext cx="6282418" cy="3474720"/>
          </a:xfrm>
          <a:prstGeom prst="rect">
            <a:avLst/>
          </a:prstGeom>
        </p:spPr>
      </p:pic>
      <p:sp>
        <p:nvSpPr>
          <p:cNvPr id="5" name="Forma livre 4"/>
          <p:cNvSpPr/>
          <p:nvPr/>
        </p:nvSpPr>
        <p:spPr>
          <a:xfrm>
            <a:off x="2849880" y="1935480"/>
            <a:ext cx="5128260" cy="1082040"/>
          </a:xfrm>
          <a:custGeom>
            <a:avLst/>
            <a:gdLst>
              <a:gd name="connsiteX0" fmla="*/ 0 w 5128260"/>
              <a:gd name="connsiteY0" fmla="*/ 1036320 h 1082040"/>
              <a:gd name="connsiteX1" fmla="*/ 76200 w 5128260"/>
              <a:gd name="connsiteY1" fmla="*/ 1013460 h 1082040"/>
              <a:gd name="connsiteX2" fmla="*/ 152400 w 5128260"/>
              <a:gd name="connsiteY2" fmla="*/ 1074420 h 1082040"/>
              <a:gd name="connsiteX3" fmla="*/ 274320 w 5128260"/>
              <a:gd name="connsiteY3" fmla="*/ 1082040 h 1082040"/>
              <a:gd name="connsiteX4" fmla="*/ 434340 w 5128260"/>
              <a:gd name="connsiteY4" fmla="*/ 952500 h 1082040"/>
              <a:gd name="connsiteX5" fmla="*/ 708660 w 5128260"/>
              <a:gd name="connsiteY5" fmla="*/ 845820 h 1082040"/>
              <a:gd name="connsiteX6" fmla="*/ 800100 w 5128260"/>
              <a:gd name="connsiteY6" fmla="*/ 845820 h 1082040"/>
              <a:gd name="connsiteX7" fmla="*/ 937260 w 5128260"/>
              <a:gd name="connsiteY7" fmla="*/ 883920 h 1082040"/>
              <a:gd name="connsiteX8" fmla="*/ 1371600 w 5128260"/>
              <a:gd name="connsiteY8" fmla="*/ 762000 h 1082040"/>
              <a:gd name="connsiteX9" fmla="*/ 1607820 w 5128260"/>
              <a:gd name="connsiteY9" fmla="*/ 655320 h 1082040"/>
              <a:gd name="connsiteX10" fmla="*/ 1752600 w 5128260"/>
              <a:gd name="connsiteY10" fmla="*/ 632460 h 1082040"/>
              <a:gd name="connsiteX11" fmla="*/ 2080260 w 5128260"/>
              <a:gd name="connsiteY11" fmla="*/ 472440 h 1082040"/>
              <a:gd name="connsiteX12" fmla="*/ 2590800 w 5128260"/>
              <a:gd name="connsiteY12" fmla="*/ 266700 h 1082040"/>
              <a:gd name="connsiteX13" fmla="*/ 3025140 w 5128260"/>
              <a:gd name="connsiteY13" fmla="*/ 129540 h 1082040"/>
              <a:gd name="connsiteX14" fmla="*/ 3192780 w 5128260"/>
              <a:gd name="connsiteY14" fmla="*/ 91440 h 1082040"/>
              <a:gd name="connsiteX15" fmla="*/ 3581400 w 5128260"/>
              <a:gd name="connsiteY15" fmla="*/ 137160 h 1082040"/>
              <a:gd name="connsiteX16" fmla="*/ 3779520 w 5128260"/>
              <a:gd name="connsiteY16" fmla="*/ 137160 h 1082040"/>
              <a:gd name="connsiteX17" fmla="*/ 4191000 w 5128260"/>
              <a:gd name="connsiteY17" fmla="*/ 426720 h 1082040"/>
              <a:gd name="connsiteX18" fmla="*/ 4389120 w 5128260"/>
              <a:gd name="connsiteY18" fmla="*/ 548640 h 1082040"/>
              <a:gd name="connsiteX19" fmla="*/ 4678680 w 5128260"/>
              <a:gd name="connsiteY19" fmla="*/ 381000 h 1082040"/>
              <a:gd name="connsiteX20" fmla="*/ 4716780 w 5128260"/>
              <a:gd name="connsiteY20" fmla="*/ 373380 h 1082040"/>
              <a:gd name="connsiteX21" fmla="*/ 4640580 w 5128260"/>
              <a:gd name="connsiteY21" fmla="*/ 182880 h 1082040"/>
              <a:gd name="connsiteX22" fmla="*/ 4541520 w 5128260"/>
              <a:gd name="connsiteY22" fmla="*/ 106680 h 1082040"/>
              <a:gd name="connsiteX23" fmla="*/ 4747260 w 5128260"/>
              <a:gd name="connsiteY23" fmla="*/ 0 h 1082040"/>
              <a:gd name="connsiteX24" fmla="*/ 4899660 w 5128260"/>
              <a:gd name="connsiteY24" fmla="*/ 190500 h 1082040"/>
              <a:gd name="connsiteX25" fmla="*/ 5105400 w 5128260"/>
              <a:gd name="connsiteY25" fmla="*/ 129540 h 1082040"/>
              <a:gd name="connsiteX26" fmla="*/ 5128260 w 5128260"/>
              <a:gd name="connsiteY26" fmla="*/ 121920 h 1082040"/>
              <a:gd name="connsiteX27" fmla="*/ 5013960 w 5128260"/>
              <a:gd name="connsiteY27" fmla="*/ 762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28260" h="1082040">
                <a:moveTo>
                  <a:pt x="0" y="1036320"/>
                </a:moveTo>
                <a:lnTo>
                  <a:pt x="76200" y="1013460"/>
                </a:lnTo>
                <a:lnTo>
                  <a:pt x="152400" y="1074420"/>
                </a:lnTo>
                <a:lnTo>
                  <a:pt x="274320" y="1082040"/>
                </a:lnTo>
                <a:lnTo>
                  <a:pt x="434340" y="952500"/>
                </a:lnTo>
                <a:lnTo>
                  <a:pt x="708660" y="845820"/>
                </a:lnTo>
                <a:lnTo>
                  <a:pt x="800100" y="845820"/>
                </a:lnTo>
                <a:lnTo>
                  <a:pt x="937260" y="883920"/>
                </a:lnTo>
                <a:lnTo>
                  <a:pt x="1371600" y="762000"/>
                </a:lnTo>
                <a:lnTo>
                  <a:pt x="1607820" y="655320"/>
                </a:lnTo>
                <a:lnTo>
                  <a:pt x="1752600" y="632460"/>
                </a:lnTo>
                <a:lnTo>
                  <a:pt x="2080260" y="472440"/>
                </a:lnTo>
                <a:lnTo>
                  <a:pt x="2590800" y="266700"/>
                </a:lnTo>
                <a:lnTo>
                  <a:pt x="3025140" y="129540"/>
                </a:lnTo>
                <a:lnTo>
                  <a:pt x="3192780" y="91440"/>
                </a:lnTo>
                <a:lnTo>
                  <a:pt x="3581400" y="137160"/>
                </a:lnTo>
                <a:lnTo>
                  <a:pt x="3779520" y="137160"/>
                </a:lnTo>
                <a:lnTo>
                  <a:pt x="4191000" y="426720"/>
                </a:lnTo>
                <a:lnTo>
                  <a:pt x="4389120" y="548640"/>
                </a:lnTo>
                <a:lnTo>
                  <a:pt x="4678680" y="381000"/>
                </a:lnTo>
                <a:lnTo>
                  <a:pt x="4716780" y="373380"/>
                </a:lnTo>
                <a:lnTo>
                  <a:pt x="4640580" y="182880"/>
                </a:lnTo>
                <a:lnTo>
                  <a:pt x="4541520" y="106680"/>
                </a:lnTo>
                <a:lnTo>
                  <a:pt x="4747260" y="0"/>
                </a:lnTo>
                <a:lnTo>
                  <a:pt x="4899660" y="190500"/>
                </a:lnTo>
                <a:lnTo>
                  <a:pt x="5105400" y="129540"/>
                </a:lnTo>
                <a:lnTo>
                  <a:pt x="5128260" y="121920"/>
                </a:lnTo>
                <a:lnTo>
                  <a:pt x="5013960" y="762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842260" y="2948940"/>
            <a:ext cx="5676900" cy="1272540"/>
          </a:xfrm>
          <a:custGeom>
            <a:avLst/>
            <a:gdLst>
              <a:gd name="connsiteX0" fmla="*/ 0 w 5676900"/>
              <a:gd name="connsiteY0" fmla="*/ 38100 h 1272540"/>
              <a:gd name="connsiteX1" fmla="*/ 91440 w 5676900"/>
              <a:gd name="connsiteY1" fmla="*/ 0 h 1272540"/>
              <a:gd name="connsiteX2" fmla="*/ 175260 w 5676900"/>
              <a:gd name="connsiteY2" fmla="*/ 68580 h 1272540"/>
              <a:gd name="connsiteX3" fmla="*/ 251460 w 5676900"/>
              <a:gd name="connsiteY3" fmla="*/ 129540 h 1272540"/>
              <a:gd name="connsiteX4" fmla="*/ 579120 w 5676900"/>
              <a:gd name="connsiteY4" fmla="*/ 624840 h 1272540"/>
              <a:gd name="connsiteX5" fmla="*/ 1043940 w 5676900"/>
              <a:gd name="connsiteY5" fmla="*/ 1181100 h 1272540"/>
              <a:gd name="connsiteX6" fmla="*/ 1348740 w 5676900"/>
              <a:gd name="connsiteY6" fmla="*/ 1196340 h 1272540"/>
              <a:gd name="connsiteX7" fmla="*/ 1447800 w 5676900"/>
              <a:gd name="connsiteY7" fmla="*/ 1196340 h 1272540"/>
              <a:gd name="connsiteX8" fmla="*/ 2057400 w 5676900"/>
              <a:gd name="connsiteY8" fmla="*/ 1211580 h 1272540"/>
              <a:gd name="connsiteX9" fmla="*/ 2209800 w 5676900"/>
              <a:gd name="connsiteY9" fmla="*/ 1203960 h 1272540"/>
              <a:gd name="connsiteX10" fmla="*/ 2400300 w 5676900"/>
              <a:gd name="connsiteY10" fmla="*/ 1242060 h 1272540"/>
              <a:gd name="connsiteX11" fmla="*/ 2644140 w 5676900"/>
              <a:gd name="connsiteY11" fmla="*/ 1272540 h 1272540"/>
              <a:gd name="connsiteX12" fmla="*/ 3223260 w 5676900"/>
              <a:gd name="connsiteY12" fmla="*/ 1264920 h 1272540"/>
              <a:gd name="connsiteX13" fmla="*/ 4160520 w 5676900"/>
              <a:gd name="connsiteY13" fmla="*/ 1226820 h 1272540"/>
              <a:gd name="connsiteX14" fmla="*/ 4267200 w 5676900"/>
              <a:gd name="connsiteY14" fmla="*/ 1226820 h 1272540"/>
              <a:gd name="connsiteX15" fmla="*/ 4572000 w 5676900"/>
              <a:gd name="connsiteY15" fmla="*/ 1188720 h 1272540"/>
              <a:gd name="connsiteX16" fmla="*/ 4610100 w 5676900"/>
              <a:gd name="connsiteY16" fmla="*/ 1150620 h 1272540"/>
              <a:gd name="connsiteX17" fmla="*/ 4831080 w 5676900"/>
              <a:gd name="connsiteY17" fmla="*/ 914400 h 1272540"/>
              <a:gd name="connsiteX18" fmla="*/ 5212080 w 5676900"/>
              <a:gd name="connsiteY18" fmla="*/ 1196340 h 1272540"/>
              <a:gd name="connsiteX19" fmla="*/ 5318760 w 5676900"/>
              <a:gd name="connsiteY19" fmla="*/ 1181100 h 1272540"/>
              <a:gd name="connsiteX20" fmla="*/ 5676900 w 5676900"/>
              <a:gd name="connsiteY20" fmla="*/ 1104900 h 127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6900" h="1272540">
                <a:moveTo>
                  <a:pt x="0" y="38100"/>
                </a:moveTo>
                <a:lnTo>
                  <a:pt x="91440" y="0"/>
                </a:lnTo>
                <a:lnTo>
                  <a:pt x="175260" y="68580"/>
                </a:lnTo>
                <a:lnTo>
                  <a:pt x="251460" y="129540"/>
                </a:lnTo>
                <a:lnTo>
                  <a:pt x="579120" y="624840"/>
                </a:lnTo>
                <a:lnTo>
                  <a:pt x="1043940" y="1181100"/>
                </a:lnTo>
                <a:lnTo>
                  <a:pt x="1348740" y="1196340"/>
                </a:lnTo>
                <a:lnTo>
                  <a:pt x="1447800" y="1196340"/>
                </a:lnTo>
                <a:lnTo>
                  <a:pt x="2057400" y="1211580"/>
                </a:lnTo>
                <a:lnTo>
                  <a:pt x="2209800" y="1203960"/>
                </a:lnTo>
                <a:lnTo>
                  <a:pt x="2400300" y="1242060"/>
                </a:lnTo>
                <a:lnTo>
                  <a:pt x="2644140" y="1272540"/>
                </a:lnTo>
                <a:lnTo>
                  <a:pt x="3223260" y="1264920"/>
                </a:lnTo>
                <a:lnTo>
                  <a:pt x="4160520" y="1226820"/>
                </a:lnTo>
                <a:lnTo>
                  <a:pt x="4267200" y="1226820"/>
                </a:lnTo>
                <a:lnTo>
                  <a:pt x="4572000" y="1188720"/>
                </a:lnTo>
                <a:lnTo>
                  <a:pt x="4610100" y="1150620"/>
                </a:lnTo>
                <a:lnTo>
                  <a:pt x="4831080" y="914400"/>
                </a:lnTo>
                <a:lnTo>
                  <a:pt x="5212080" y="1196340"/>
                </a:lnTo>
                <a:lnTo>
                  <a:pt x="5318760" y="1181100"/>
                </a:lnTo>
                <a:lnTo>
                  <a:pt x="5676900" y="11049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4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5/2021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JFAU18/19 –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(proposta pelo Jackson ED/OP)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17/03/2021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3,18 MWh/mês –</a:t>
            </a:r>
            <a:r>
              <a:rPr lang="pt-BR" sz="1600" b="1" dirty="0"/>
              <a:t> 8,1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23167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277539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060" y="1076432"/>
            <a:ext cx="6293496" cy="4623328"/>
          </a:xfrm>
          <a:prstGeom prst="rect">
            <a:avLst/>
          </a:prstGeom>
        </p:spPr>
      </p:pic>
      <p:sp>
        <p:nvSpPr>
          <p:cNvPr id="5" name="Forma livre 4"/>
          <p:cNvSpPr/>
          <p:nvPr/>
        </p:nvSpPr>
        <p:spPr>
          <a:xfrm>
            <a:off x="2948940" y="1082040"/>
            <a:ext cx="2659380" cy="3909060"/>
          </a:xfrm>
          <a:custGeom>
            <a:avLst/>
            <a:gdLst>
              <a:gd name="connsiteX0" fmla="*/ 350520 w 2659380"/>
              <a:gd name="connsiteY0" fmla="*/ 0 h 3909060"/>
              <a:gd name="connsiteX1" fmla="*/ 137160 w 2659380"/>
              <a:gd name="connsiteY1" fmla="*/ 297180 h 3909060"/>
              <a:gd name="connsiteX2" fmla="*/ 137160 w 2659380"/>
              <a:gd name="connsiteY2" fmla="*/ 297180 h 3909060"/>
              <a:gd name="connsiteX3" fmla="*/ 137160 w 2659380"/>
              <a:gd name="connsiteY3" fmla="*/ 388620 h 3909060"/>
              <a:gd name="connsiteX4" fmla="*/ 121920 w 2659380"/>
              <a:gd name="connsiteY4" fmla="*/ 533400 h 3909060"/>
              <a:gd name="connsiteX5" fmla="*/ 22860 w 2659380"/>
              <a:gd name="connsiteY5" fmla="*/ 548640 h 3909060"/>
              <a:gd name="connsiteX6" fmla="*/ 0 w 2659380"/>
              <a:gd name="connsiteY6" fmla="*/ 891540 h 3909060"/>
              <a:gd name="connsiteX7" fmla="*/ 106680 w 2659380"/>
              <a:gd name="connsiteY7" fmla="*/ 1021080 h 3909060"/>
              <a:gd name="connsiteX8" fmla="*/ 358140 w 2659380"/>
              <a:gd name="connsiteY8" fmla="*/ 1143000 h 3909060"/>
              <a:gd name="connsiteX9" fmla="*/ 678180 w 2659380"/>
              <a:gd name="connsiteY9" fmla="*/ 1219200 h 3909060"/>
              <a:gd name="connsiteX10" fmla="*/ 746760 w 2659380"/>
              <a:gd name="connsiteY10" fmla="*/ 1234440 h 3909060"/>
              <a:gd name="connsiteX11" fmla="*/ 952500 w 2659380"/>
              <a:gd name="connsiteY11" fmla="*/ 1264920 h 3909060"/>
              <a:gd name="connsiteX12" fmla="*/ 1234440 w 2659380"/>
              <a:gd name="connsiteY12" fmla="*/ 1310640 h 3909060"/>
              <a:gd name="connsiteX13" fmla="*/ 1501140 w 2659380"/>
              <a:gd name="connsiteY13" fmla="*/ 1379220 h 3909060"/>
              <a:gd name="connsiteX14" fmla="*/ 1493520 w 2659380"/>
              <a:gd name="connsiteY14" fmla="*/ 1402080 h 3909060"/>
              <a:gd name="connsiteX15" fmla="*/ 1493520 w 2659380"/>
              <a:gd name="connsiteY15" fmla="*/ 1402080 h 3909060"/>
              <a:gd name="connsiteX16" fmla="*/ 1821180 w 2659380"/>
              <a:gd name="connsiteY16" fmla="*/ 1623060 h 3909060"/>
              <a:gd name="connsiteX17" fmla="*/ 1927860 w 2659380"/>
              <a:gd name="connsiteY17" fmla="*/ 1684020 h 3909060"/>
              <a:gd name="connsiteX18" fmla="*/ 2072640 w 2659380"/>
              <a:gd name="connsiteY18" fmla="*/ 1691640 h 3909060"/>
              <a:gd name="connsiteX19" fmla="*/ 2118360 w 2659380"/>
              <a:gd name="connsiteY19" fmla="*/ 1714500 h 3909060"/>
              <a:gd name="connsiteX20" fmla="*/ 1927860 w 2659380"/>
              <a:gd name="connsiteY20" fmla="*/ 1805940 h 3909060"/>
              <a:gd name="connsiteX21" fmla="*/ 1844040 w 2659380"/>
              <a:gd name="connsiteY21" fmla="*/ 1836420 h 3909060"/>
              <a:gd name="connsiteX22" fmla="*/ 1661160 w 2659380"/>
              <a:gd name="connsiteY22" fmla="*/ 1844040 h 3909060"/>
              <a:gd name="connsiteX23" fmla="*/ 1470660 w 2659380"/>
              <a:gd name="connsiteY23" fmla="*/ 1882140 h 3909060"/>
              <a:gd name="connsiteX24" fmla="*/ 1226820 w 2659380"/>
              <a:gd name="connsiteY24" fmla="*/ 1965960 h 3909060"/>
              <a:gd name="connsiteX25" fmla="*/ 1021080 w 2659380"/>
              <a:gd name="connsiteY25" fmla="*/ 2080260 h 3909060"/>
              <a:gd name="connsiteX26" fmla="*/ 944880 w 2659380"/>
              <a:gd name="connsiteY26" fmla="*/ 2209800 h 3909060"/>
              <a:gd name="connsiteX27" fmla="*/ 899160 w 2659380"/>
              <a:gd name="connsiteY27" fmla="*/ 2301240 h 3909060"/>
              <a:gd name="connsiteX28" fmla="*/ 922020 w 2659380"/>
              <a:gd name="connsiteY28" fmla="*/ 2430780 h 3909060"/>
              <a:gd name="connsiteX29" fmla="*/ 777240 w 2659380"/>
              <a:gd name="connsiteY29" fmla="*/ 2491740 h 3909060"/>
              <a:gd name="connsiteX30" fmla="*/ 838200 w 2659380"/>
              <a:gd name="connsiteY30" fmla="*/ 2682240 h 3909060"/>
              <a:gd name="connsiteX31" fmla="*/ 662940 w 2659380"/>
              <a:gd name="connsiteY31" fmla="*/ 2926080 h 3909060"/>
              <a:gd name="connsiteX32" fmla="*/ 358140 w 2659380"/>
              <a:gd name="connsiteY32" fmla="*/ 3406140 h 3909060"/>
              <a:gd name="connsiteX33" fmla="*/ 220980 w 2659380"/>
              <a:gd name="connsiteY33" fmla="*/ 3741420 h 3909060"/>
              <a:gd name="connsiteX34" fmla="*/ 541020 w 2659380"/>
              <a:gd name="connsiteY34" fmla="*/ 3520440 h 3909060"/>
              <a:gd name="connsiteX35" fmla="*/ 624840 w 2659380"/>
              <a:gd name="connsiteY35" fmla="*/ 3451860 h 3909060"/>
              <a:gd name="connsiteX36" fmla="*/ 807720 w 2659380"/>
              <a:gd name="connsiteY36" fmla="*/ 3131820 h 3909060"/>
              <a:gd name="connsiteX37" fmla="*/ 922020 w 2659380"/>
              <a:gd name="connsiteY37" fmla="*/ 3055620 h 3909060"/>
              <a:gd name="connsiteX38" fmla="*/ 1143000 w 2659380"/>
              <a:gd name="connsiteY38" fmla="*/ 3017520 h 3909060"/>
              <a:gd name="connsiteX39" fmla="*/ 1257300 w 2659380"/>
              <a:gd name="connsiteY39" fmla="*/ 3063240 h 3909060"/>
              <a:gd name="connsiteX40" fmla="*/ 1653540 w 2659380"/>
              <a:gd name="connsiteY40" fmla="*/ 3352800 h 3909060"/>
              <a:gd name="connsiteX41" fmla="*/ 1699260 w 2659380"/>
              <a:gd name="connsiteY41" fmla="*/ 3383280 h 3909060"/>
              <a:gd name="connsiteX42" fmla="*/ 1775460 w 2659380"/>
              <a:gd name="connsiteY42" fmla="*/ 3375660 h 3909060"/>
              <a:gd name="connsiteX43" fmla="*/ 1935480 w 2659380"/>
              <a:gd name="connsiteY43" fmla="*/ 3360420 h 3909060"/>
              <a:gd name="connsiteX44" fmla="*/ 2232660 w 2659380"/>
              <a:gd name="connsiteY44" fmla="*/ 3322320 h 3909060"/>
              <a:gd name="connsiteX45" fmla="*/ 2499360 w 2659380"/>
              <a:gd name="connsiteY45" fmla="*/ 3543300 h 3909060"/>
              <a:gd name="connsiteX46" fmla="*/ 2621280 w 2659380"/>
              <a:gd name="connsiteY46" fmla="*/ 3733800 h 3909060"/>
              <a:gd name="connsiteX47" fmla="*/ 2659380 w 2659380"/>
              <a:gd name="connsiteY47" fmla="*/ 3909060 h 390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9380" h="3909060">
                <a:moveTo>
                  <a:pt x="350520" y="0"/>
                </a:moveTo>
                <a:lnTo>
                  <a:pt x="137160" y="297180"/>
                </a:lnTo>
                <a:lnTo>
                  <a:pt x="137160" y="297180"/>
                </a:lnTo>
                <a:lnTo>
                  <a:pt x="137160" y="388620"/>
                </a:lnTo>
                <a:lnTo>
                  <a:pt x="121920" y="533400"/>
                </a:lnTo>
                <a:lnTo>
                  <a:pt x="22860" y="548640"/>
                </a:lnTo>
                <a:lnTo>
                  <a:pt x="0" y="891540"/>
                </a:lnTo>
                <a:lnTo>
                  <a:pt x="106680" y="1021080"/>
                </a:lnTo>
                <a:lnTo>
                  <a:pt x="358140" y="1143000"/>
                </a:lnTo>
                <a:lnTo>
                  <a:pt x="678180" y="1219200"/>
                </a:lnTo>
                <a:lnTo>
                  <a:pt x="746760" y="1234440"/>
                </a:lnTo>
                <a:lnTo>
                  <a:pt x="952500" y="1264920"/>
                </a:lnTo>
                <a:lnTo>
                  <a:pt x="1234440" y="1310640"/>
                </a:lnTo>
                <a:lnTo>
                  <a:pt x="1501140" y="1379220"/>
                </a:lnTo>
                <a:lnTo>
                  <a:pt x="1493520" y="1402080"/>
                </a:lnTo>
                <a:lnTo>
                  <a:pt x="1493520" y="1402080"/>
                </a:lnTo>
                <a:lnTo>
                  <a:pt x="1821180" y="1623060"/>
                </a:lnTo>
                <a:lnTo>
                  <a:pt x="1927860" y="1684020"/>
                </a:lnTo>
                <a:lnTo>
                  <a:pt x="2072640" y="1691640"/>
                </a:lnTo>
                <a:lnTo>
                  <a:pt x="2118360" y="1714500"/>
                </a:lnTo>
                <a:lnTo>
                  <a:pt x="1927860" y="1805940"/>
                </a:lnTo>
                <a:lnTo>
                  <a:pt x="1844040" y="1836420"/>
                </a:lnTo>
                <a:lnTo>
                  <a:pt x="1661160" y="1844040"/>
                </a:lnTo>
                <a:lnTo>
                  <a:pt x="1470660" y="1882140"/>
                </a:lnTo>
                <a:lnTo>
                  <a:pt x="1226820" y="1965960"/>
                </a:lnTo>
                <a:lnTo>
                  <a:pt x="1021080" y="2080260"/>
                </a:lnTo>
                <a:lnTo>
                  <a:pt x="944880" y="2209800"/>
                </a:lnTo>
                <a:lnTo>
                  <a:pt x="899160" y="2301240"/>
                </a:lnTo>
                <a:lnTo>
                  <a:pt x="922020" y="2430780"/>
                </a:lnTo>
                <a:lnTo>
                  <a:pt x="777240" y="2491740"/>
                </a:lnTo>
                <a:lnTo>
                  <a:pt x="838200" y="2682240"/>
                </a:lnTo>
                <a:lnTo>
                  <a:pt x="662940" y="2926080"/>
                </a:lnTo>
                <a:lnTo>
                  <a:pt x="358140" y="3406140"/>
                </a:lnTo>
                <a:lnTo>
                  <a:pt x="220980" y="3741420"/>
                </a:lnTo>
                <a:lnTo>
                  <a:pt x="541020" y="3520440"/>
                </a:lnTo>
                <a:lnTo>
                  <a:pt x="624840" y="3451860"/>
                </a:lnTo>
                <a:lnTo>
                  <a:pt x="807720" y="3131820"/>
                </a:lnTo>
                <a:lnTo>
                  <a:pt x="922020" y="3055620"/>
                </a:lnTo>
                <a:lnTo>
                  <a:pt x="1143000" y="3017520"/>
                </a:lnTo>
                <a:lnTo>
                  <a:pt x="1257300" y="3063240"/>
                </a:lnTo>
                <a:lnTo>
                  <a:pt x="1653540" y="3352800"/>
                </a:lnTo>
                <a:lnTo>
                  <a:pt x="1699260" y="3383280"/>
                </a:lnTo>
                <a:lnTo>
                  <a:pt x="1775460" y="3375660"/>
                </a:lnTo>
                <a:lnTo>
                  <a:pt x="1935480" y="3360420"/>
                </a:lnTo>
                <a:lnTo>
                  <a:pt x="2232660" y="3322320"/>
                </a:lnTo>
                <a:lnTo>
                  <a:pt x="2499360" y="3543300"/>
                </a:lnTo>
                <a:lnTo>
                  <a:pt x="2621280" y="3733800"/>
                </a:lnTo>
                <a:lnTo>
                  <a:pt x="2659380" y="39090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893820" y="1066800"/>
            <a:ext cx="4945380" cy="2225040"/>
          </a:xfrm>
          <a:custGeom>
            <a:avLst/>
            <a:gdLst>
              <a:gd name="connsiteX0" fmla="*/ 274320 w 4945380"/>
              <a:gd name="connsiteY0" fmla="*/ 0 h 2225040"/>
              <a:gd name="connsiteX1" fmla="*/ 22860 w 4945380"/>
              <a:gd name="connsiteY1" fmla="*/ 274320 h 2225040"/>
              <a:gd name="connsiteX2" fmla="*/ 0 w 4945380"/>
              <a:gd name="connsiteY2" fmla="*/ 419100 h 2225040"/>
              <a:gd name="connsiteX3" fmla="*/ 114300 w 4945380"/>
              <a:gd name="connsiteY3" fmla="*/ 579120 h 2225040"/>
              <a:gd name="connsiteX4" fmla="*/ 182880 w 4945380"/>
              <a:gd name="connsiteY4" fmla="*/ 609600 h 2225040"/>
              <a:gd name="connsiteX5" fmla="*/ 213360 w 4945380"/>
              <a:gd name="connsiteY5" fmla="*/ 624840 h 2225040"/>
              <a:gd name="connsiteX6" fmla="*/ 243840 w 4945380"/>
              <a:gd name="connsiteY6" fmla="*/ 624840 h 2225040"/>
              <a:gd name="connsiteX7" fmla="*/ 365760 w 4945380"/>
              <a:gd name="connsiteY7" fmla="*/ 655320 h 2225040"/>
              <a:gd name="connsiteX8" fmla="*/ 579120 w 4945380"/>
              <a:gd name="connsiteY8" fmla="*/ 685800 h 2225040"/>
              <a:gd name="connsiteX9" fmla="*/ 922020 w 4945380"/>
              <a:gd name="connsiteY9" fmla="*/ 899160 h 2225040"/>
              <a:gd name="connsiteX10" fmla="*/ 1135380 w 4945380"/>
              <a:gd name="connsiteY10" fmla="*/ 1150620 h 2225040"/>
              <a:gd name="connsiteX11" fmla="*/ 1196340 w 4945380"/>
              <a:gd name="connsiteY11" fmla="*/ 1386840 h 2225040"/>
              <a:gd name="connsiteX12" fmla="*/ 1249680 w 4945380"/>
              <a:gd name="connsiteY12" fmla="*/ 1447800 h 2225040"/>
              <a:gd name="connsiteX13" fmla="*/ 1440180 w 4945380"/>
              <a:gd name="connsiteY13" fmla="*/ 1546860 h 2225040"/>
              <a:gd name="connsiteX14" fmla="*/ 1676400 w 4945380"/>
              <a:gd name="connsiteY14" fmla="*/ 1554480 h 2225040"/>
              <a:gd name="connsiteX15" fmla="*/ 1760220 w 4945380"/>
              <a:gd name="connsiteY15" fmla="*/ 1554480 h 2225040"/>
              <a:gd name="connsiteX16" fmla="*/ 1341120 w 4945380"/>
              <a:gd name="connsiteY16" fmla="*/ 1706880 h 2225040"/>
              <a:gd name="connsiteX17" fmla="*/ 1402080 w 4945380"/>
              <a:gd name="connsiteY17" fmla="*/ 1775460 h 2225040"/>
              <a:gd name="connsiteX18" fmla="*/ 1455420 w 4945380"/>
              <a:gd name="connsiteY18" fmla="*/ 1805940 h 2225040"/>
              <a:gd name="connsiteX19" fmla="*/ 1348740 w 4945380"/>
              <a:gd name="connsiteY19" fmla="*/ 1874520 h 2225040"/>
              <a:gd name="connsiteX20" fmla="*/ 1592580 w 4945380"/>
              <a:gd name="connsiteY20" fmla="*/ 2019300 h 2225040"/>
              <a:gd name="connsiteX21" fmla="*/ 1874520 w 4945380"/>
              <a:gd name="connsiteY21" fmla="*/ 2118360 h 2225040"/>
              <a:gd name="connsiteX22" fmla="*/ 2004060 w 4945380"/>
              <a:gd name="connsiteY22" fmla="*/ 2148840 h 2225040"/>
              <a:gd name="connsiteX23" fmla="*/ 2202180 w 4945380"/>
              <a:gd name="connsiteY23" fmla="*/ 2225040 h 2225040"/>
              <a:gd name="connsiteX24" fmla="*/ 2606040 w 4945380"/>
              <a:gd name="connsiteY24" fmla="*/ 2209800 h 2225040"/>
              <a:gd name="connsiteX25" fmla="*/ 2849880 w 4945380"/>
              <a:gd name="connsiteY25" fmla="*/ 2141220 h 2225040"/>
              <a:gd name="connsiteX26" fmla="*/ 3444240 w 4945380"/>
              <a:gd name="connsiteY26" fmla="*/ 1851660 h 2225040"/>
              <a:gd name="connsiteX27" fmla="*/ 3680460 w 4945380"/>
              <a:gd name="connsiteY27" fmla="*/ 1714500 h 2225040"/>
              <a:gd name="connsiteX28" fmla="*/ 3901440 w 4945380"/>
              <a:gd name="connsiteY28" fmla="*/ 1676400 h 2225040"/>
              <a:gd name="connsiteX29" fmla="*/ 4122420 w 4945380"/>
              <a:gd name="connsiteY29" fmla="*/ 1714500 h 2225040"/>
              <a:gd name="connsiteX30" fmla="*/ 4404360 w 4945380"/>
              <a:gd name="connsiteY30" fmla="*/ 1836420 h 2225040"/>
              <a:gd name="connsiteX31" fmla="*/ 4945380 w 4945380"/>
              <a:gd name="connsiteY31" fmla="*/ 212598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45380" h="2225040">
                <a:moveTo>
                  <a:pt x="274320" y="0"/>
                </a:moveTo>
                <a:lnTo>
                  <a:pt x="22860" y="274320"/>
                </a:lnTo>
                <a:lnTo>
                  <a:pt x="0" y="419100"/>
                </a:lnTo>
                <a:lnTo>
                  <a:pt x="114300" y="579120"/>
                </a:lnTo>
                <a:lnTo>
                  <a:pt x="182880" y="609600"/>
                </a:lnTo>
                <a:cubicBezTo>
                  <a:pt x="193194" y="614360"/>
                  <a:pt x="202340" y="622085"/>
                  <a:pt x="213360" y="624840"/>
                </a:cubicBezTo>
                <a:cubicBezTo>
                  <a:pt x="223217" y="627304"/>
                  <a:pt x="233680" y="624840"/>
                  <a:pt x="243840" y="624840"/>
                </a:cubicBezTo>
                <a:lnTo>
                  <a:pt x="365760" y="655320"/>
                </a:lnTo>
                <a:lnTo>
                  <a:pt x="579120" y="685800"/>
                </a:lnTo>
                <a:lnTo>
                  <a:pt x="922020" y="899160"/>
                </a:lnTo>
                <a:lnTo>
                  <a:pt x="1135380" y="1150620"/>
                </a:lnTo>
                <a:lnTo>
                  <a:pt x="1196340" y="1386840"/>
                </a:lnTo>
                <a:lnTo>
                  <a:pt x="1249680" y="1447800"/>
                </a:lnTo>
                <a:lnTo>
                  <a:pt x="1440180" y="1546860"/>
                </a:lnTo>
                <a:lnTo>
                  <a:pt x="1676400" y="1554480"/>
                </a:lnTo>
                <a:lnTo>
                  <a:pt x="1760220" y="1554480"/>
                </a:lnTo>
                <a:lnTo>
                  <a:pt x="1341120" y="1706880"/>
                </a:lnTo>
                <a:lnTo>
                  <a:pt x="1402080" y="1775460"/>
                </a:lnTo>
                <a:lnTo>
                  <a:pt x="1455420" y="1805940"/>
                </a:lnTo>
                <a:lnTo>
                  <a:pt x="1348740" y="1874520"/>
                </a:lnTo>
                <a:lnTo>
                  <a:pt x="1592580" y="2019300"/>
                </a:lnTo>
                <a:lnTo>
                  <a:pt x="1874520" y="2118360"/>
                </a:lnTo>
                <a:lnTo>
                  <a:pt x="2004060" y="2148840"/>
                </a:lnTo>
                <a:lnTo>
                  <a:pt x="2202180" y="2225040"/>
                </a:lnTo>
                <a:lnTo>
                  <a:pt x="2606040" y="2209800"/>
                </a:lnTo>
                <a:lnTo>
                  <a:pt x="2849880" y="2141220"/>
                </a:lnTo>
                <a:lnTo>
                  <a:pt x="3444240" y="1851660"/>
                </a:lnTo>
                <a:lnTo>
                  <a:pt x="3680460" y="1714500"/>
                </a:lnTo>
                <a:lnTo>
                  <a:pt x="3901440" y="1676400"/>
                </a:lnTo>
                <a:lnTo>
                  <a:pt x="4122420" y="1714500"/>
                </a:lnTo>
                <a:lnTo>
                  <a:pt x="4404360" y="1836420"/>
                </a:lnTo>
                <a:lnTo>
                  <a:pt x="4945380" y="212598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8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6/2021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PRRU18/10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2,69 MWh/mês -</a:t>
            </a:r>
            <a:r>
              <a:rPr lang="pt-BR" sz="1600" b="1" dirty="0"/>
              <a:t> 8,1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89679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89478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1 cliente de MT do alimentador PRRU18 para o PRRU10, com redução da distância de acesso à SE. 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652" y="1124745"/>
            <a:ext cx="3290297" cy="21213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461" y="1124743"/>
            <a:ext cx="2711572" cy="5602209"/>
          </a:xfrm>
          <a:prstGeom prst="rect">
            <a:avLst/>
          </a:prstGeom>
        </p:spPr>
      </p:pic>
      <p:sp>
        <p:nvSpPr>
          <p:cNvPr id="6" name="Forma livre 5"/>
          <p:cNvSpPr/>
          <p:nvPr/>
        </p:nvSpPr>
        <p:spPr>
          <a:xfrm>
            <a:off x="7299960" y="1935480"/>
            <a:ext cx="1546860" cy="4678680"/>
          </a:xfrm>
          <a:custGeom>
            <a:avLst/>
            <a:gdLst>
              <a:gd name="connsiteX0" fmla="*/ 0 w 1546860"/>
              <a:gd name="connsiteY0" fmla="*/ 4488180 h 4678680"/>
              <a:gd name="connsiteX1" fmla="*/ 114300 w 1546860"/>
              <a:gd name="connsiteY1" fmla="*/ 4564380 h 4678680"/>
              <a:gd name="connsiteX2" fmla="*/ 198120 w 1546860"/>
              <a:gd name="connsiteY2" fmla="*/ 4594860 h 4678680"/>
              <a:gd name="connsiteX3" fmla="*/ 243840 w 1546860"/>
              <a:gd name="connsiteY3" fmla="*/ 4602480 h 4678680"/>
              <a:gd name="connsiteX4" fmla="*/ 419100 w 1546860"/>
              <a:gd name="connsiteY4" fmla="*/ 4678680 h 4678680"/>
              <a:gd name="connsiteX5" fmla="*/ 723900 w 1546860"/>
              <a:gd name="connsiteY5" fmla="*/ 3962400 h 4678680"/>
              <a:gd name="connsiteX6" fmla="*/ 533400 w 1546860"/>
              <a:gd name="connsiteY6" fmla="*/ 3931920 h 4678680"/>
              <a:gd name="connsiteX7" fmla="*/ 510540 w 1546860"/>
              <a:gd name="connsiteY7" fmla="*/ 3886200 h 4678680"/>
              <a:gd name="connsiteX8" fmla="*/ 426720 w 1546860"/>
              <a:gd name="connsiteY8" fmla="*/ 3695700 h 4678680"/>
              <a:gd name="connsiteX9" fmla="*/ 381000 w 1546860"/>
              <a:gd name="connsiteY9" fmla="*/ 3695700 h 4678680"/>
              <a:gd name="connsiteX10" fmla="*/ 358140 w 1546860"/>
              <a:gd name="connsiteY10" fmla="*/ 3672840 h 4678680"/>
              <a:gd name="connsiteX11" fmla="*/ 1272540 w 1546860"/>
              <a:gd name="connsiteY11" fmla="*/ 3017520 h 4678680"/>
              <a:gd name="connsiteX12" fmla="*/ 624840 w 1546860"/>
              <a:gd name="connsiteY12" fmla="*/ 1729740 h 4678680"/>
              <a:gd name="connsiteX13" fmla="*/ 914400 w 1546860"/>
              <a:gd name="connsiteY13" fmla="*/ 1379220 h 4678680"/>
              <a:gd name="connsiteX14" fmla="*/ 1546860 w 1546860"/>
              <a:gd name="connsiteY14" fmla="*/ 662940 h 4678680"/>
              <a:gd name="connsiteX15" fmla="*/ 632460 w 1546860"/>
              <a:gd name="connsiteY15" fmla="*/ 0 h 467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46860" h="4678680">
                <a:moveTo>
                  <a:pt x="0" y="4488180"/>
                </a:moveTo>
                <a:lnTo>
                  <a:pt x="114300" y="4564380"/>
                </a:lnTo>
                <a:cubicBezTo>
                  <a:pt x="142240" y="4574540"/>
                  <a:pt x="169598" y="4586471"/>
                  <a:pt x="198120" y="4594860"/>
                </a:cubicBezTo>
                <a:cubicBezTo>
                  <a:pt x="212942" y="4599220"/>
                  <a:pt x="243840" y="4602480"/>
                  <a:pt x="243840" y="4602480"/>
                </a:cubicBezTo>
                <a:lnTo>
                  <a:pt x="419100" y="4678680"/>
                </a:lnTo>
                <a:lnTo>
                  <a:pt x="723900" y="3962400"/>
                </a:lnTo>
                <a:lnTo>
                  <a:pt x="533400" y="3931920"/>
                </a:lnTo>
                <a:lnTo>
                  <a:pt x="510540" y="3886200"/>
                </a:lnTo>
                <a:lnTo>
                  <a:pt x="426720" y="3695700"/>
                </a:lnTo>
                <a:lnTo>
                  <a:pt x="381000" y="3695700"/>
                </a:lnTo>
                <a:lnTo>
                  <a:pt x="358140" y="3672840"/>
                </a:lnTo>
                <a:lnTo>
                  <a:pt x="1272540" y="3017520"/>
                </a:lnTo>
                <a:lnTo>
                  <a:pt x="624840" y="1729740"/>
                </a:lnTo>
                <a:lnTo>
                  <a:pt x="914400" y="1379220"/>
                </a:lnTo>
                <a:lnTo>
                  <a:pt x="1546860" y="662940"/>
                </a:lnTo>
                <a:lnTo>
                  <a:pt x="6324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7254240" y="1950720"/>
            <a:ext cx="1188720" cy="4373880"/>
          </a:xfrm>
          <a:custGeom>
            <a:avLst/>
            <a:gdLst>
              <a:gd name="connsiteX0" fmla="*/ 53340 w 1188720"/>
              <a:gd name="connsiteY0" fmla="*/ 4373880 h 4373880"/>
              <a:gd name="connsiteX1" fmla="*/ 0 w 1188720"/>
              <a:gd name="connsiteY1" fmla="*/ 4320540 h 4373880"/>
              <a:gd name="connsiteX2" fmla="*/ 99060 w 1188720"/>
              <a:gd name="connsiteY2" fmla="*/ 4000500 h 4373880"/>
              <a:gd name="connsiteX3" fmla="*/ 129540 w 1188720"/>
              <a:gd name="connsiteY3" fmla="*/ 3771900 h 4373880"/>
              <a:gd name="connsiteX4" fmla="*/ 160020 w 1188720"/>
              <a:gd name="connsiteY4" fmla="*/ 3695700 h 4373880"/>
              <a:gd name="connsiteX5" fmla="*/ 129540 w 1188720"/>
              <a:gd name="connsiteY5" fmla="*/ 3307080 h 4373880"/>
              <a:gd name="connsiteX6" fmla="*/ 502920 w 1188720"/>
              <a:gd name="connsiteY6" fmla="*/ 3108960 h 4373880"/>
              <a:gd name="connsiteX7" fmla="*/ 403860 w 1188720"/>
              <a:gd name="connsiteY7" fmla="*/ 2865120 h 4373880"/>
              <a:gd name="connsiteX8" fmla="*/ 678180 w 1188720"/>
              <a:gd name="connsiteY8" fmla="*/ 2667000 h 4373880"/>
              <a:gd name="connsiteX9" fmla="*/ 320040 w 1188720"/>
              <a:gd name="connsiteY9" fmla="*/ 1905000 h 4373880"/>
              <a:gd name="connsiteX10" fmla="*/ 1188720 w 1188720"/>
              <a:gd name="connsiteY10" fmla="*/ 845820 h 4373880"/>
              <a:gd name="connsiteX11" fmla="*/ 518160 w 1188720"/>
              <a:gd name="connsiteY11" fmla="*/ 502920 h 4373880"/>
              <a:gd name="connsiteX12" fmla="*/ 929640 w 1188720"/>
              <a:gd name="connsiteY12" fmla="*/ 213360 h 4373880"/>
              <a:gd name="connsiteX13" fmla="*/ 617220 w 1188720"/>
              <a:gd name="connsiteY13" fmla="*/ 0 h 437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8720" h="4373880">
                <a:moveTo>
                  <a:pt x="53340" y="4373880"/>
                </a:moveTo>
                <a:lnTo>
                  <a:pt x="0" y="4320540"/>
                </a:lnTo>
                <a:lnTo>
                  <a:pt x="99060" y="4000500"/>
                </a:lnTo>
                <a:lnTo>
                  <a:pt x="129540" y="3771900"/>
                </a:lnTo>
                <a:lnTo>
                  <a:pt x="160020" y="3695700"/>
                </a:lnTo>
                <a:lnTo>
                  <a:pt x="129540" y="3307080"/>
                </a:lnTo>
                <a:lnTo>
                  <a:pt x="502920" y="3108960"/>
                </a:lnTo>
                <a:lnTo>
                  <a:pt x="403860" y="2865120"/>
                </a:lnTo>
                <a:lnTo>
                  <a:pt x="678180" y="2667000"/>
                </a:lnTo>
                <a:lnTo>
                  <a:pt x="320040" y="1905000"/>
                </a:lnTo>
                <a:lnTo>
                  <a:pt x="1188720" y="845820"/>
                </a:lnTo>
                <a:lnTo>
                  <a:pt x="518160" y="502920"/>
                </a:lnTo>
                <a:lnTo>
                  <a:pt x="929640" y="213360"/>
                </a:lnTo>
                <a:lnTo>
                  <a:pt x="61722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0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7/2021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97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SLAU04 -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03/05/2021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10,27 MWh/mês – 30,8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41700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42379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altera o tronco do alimentador SLAU04, encurtando-o em </a:t>
            </a:r>
            <a:r>
              <a:rPr lang="pt-BR" sz="1600" b="1" dirty="0"/>
              <a:t>0,75km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6692" y="1043940"/>
            <a:ext cx="5883488" cy="5732393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261360" y="2072640"/>
            <a:ext cx="5166360" cy="4335780"/>
          </a:xfrm>
          <a:custGeom>
            <a:avLst/>
            <a:gdLst>
              <a:gd name="connsiteX0" fmla="*/ 251460 w 5166360"/>
              <a:gd name="connsiteY0" fmla="*/ 4328160 h 4335780"/>
              <a:gd name="connsiteX1" fmla="*/ 251460 w 5166360"/>
              <a:gd name="connsiteY1" fmla="*/ 4328160 h 4335780"/>
              <a:gd name="connsiteX2" fmla="*/ 335280 w 5166360"/>
              <a:gd name="connsiteY2" fmla="*/ 4335780 h 4335780"/>
              <a:gd name="connsiteX3" fmla="*/ 472440 w 5166360"/>
              <a:gd name="connsiteY3" fmla="*/ 4297680 h 4335780"/>
              <a:gd name="connsiteX4" fmla="*/ 632460 w 5166360"/>
              <a:gd name="connsiteY4" fmla="*/ 4259580 h 4335780"/>
              <a:gd name="connsiteX5" fmla="*/ 1066800 w 5166360"/>
              <a:gd name="connsiteY5" fmla="*/ 4198620 h 4335780"/>
              <a:gd name="connsiteX6" fmla="*/ 1089660 w 5166360"/>
              <a:gd name="connsiteY6" fmla="*/ 3444240 h 4335780"/>
              <a:gd name="connsiteX7" fmla="*/ 83820 w 5166360"/>
              <a:gd name="connsiteY7" fmla="*/ 3566160 h 4335780"/>
              <a:gd name="connsiteX8" fmla="*/ 0 w 5166360"/>
              <a:gd name="connsiteY8" fmla="*/ 3573780 h 4335780"/>
              <a:gd name="connsiteX9" fmla="*/ 45720 w 5166360"/>
              <a:gd name="connsiteY9" fmla="*/ 2766060 h 4335780"/>
              <a:gd name="connsiteX10" fmla="*/ 358140 w 5166360"/>
              <a:gd name="connsiteY10" fmla="*/ 2720340 h 4335780"/>
              <a:gd name="connsiteX11" fmla="*/ 449580 w 5166360"/>
              <a:gd name="connsiteY11" fmla="*/ 2514600 h 4335780"/>
              <a:gd name="connsiteX12" fmla="*/ 861060 w 5166360"/>
              <a:gd name="connsiteY12" fmla="*/ 2613660 h 4335780"/>
              <a:gd name="connsiteX13" fmla="*/ 1386840 w 5166360"/>
              <a:gd name="connsiteY13" fmla="*/ 2613660 h 4335780"/>
              <a:gd name="connsiteX14" fmla="*/ 1965960 w 5166360"/>
              <a:gd name="connsiteY14" fmla="*/ 2628900 h 4335780"/>
              <a:gd name="connsiteX15" fmla="*/ 2476500 w 5166360"/>
              <a:gd name="connsiteY15" fmla="*/ 1325880 h 4335780"/>
              <a:gd name="connsiteX16" fmla="*/ 2819400 w 5166360"/>
              <a:gd name="connsiteY16" fmla="*/ 472440 h 4335780"/>
              <a:gd name="connsiteX17" fmla="*/ 2979420 w 5166360"/>
              <a:gd name="connsiteY17" fmla="*/ 266700 h 4335780"/>
              <a:gd name="connsiteX18" fmla="*/ 3337560 w 5166360"/>
              <a:gd name="connsiteY18" fmla="*/ 0 h 4335780"/>
              <a:gd name="connsiteX19" fmla="*/ 3528060 w 5166360"/>
              <a:gd name="connsiteY19" fmla="*/ 53340 h 4335780"/>
              <a:gd name="connsiteX20" fmla="*/ 3954780 w 5166360"/>
              <a:gd name="connsiteY20" fmla="*/ 152400 h 4335780"/>
              <a:gd name="connsiteX21" fmla="*/ 4701540 w 5166360"/>
              <a:gd name="connsiteY21" fmla="*/ 342900 h 4335780"/>
              <a:gd name="connsiteX22" fmla="*/ 5052060 w 5166360"/>
              <a:gd name="connsiteY22" fmla="*/ 441960 h 4335780"/>
              <a:gd name="connsiteX23" fmla="*/ 5166360 w 5166360"/>
              <a:gd name="connsiteY23" fmla="*/ 144780 h 433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166360" h="4335780">
                <a:moveTo>
                  <a:pt x="251460" y="4328160"/>
                </a:moveTo>
                <a:lnTo>
                  <a:pt x="251460" y="4328160"/>
                </a:lnTo>
                <a:lnTo>
                  <a:pt x="335280" y="4335780"/>
                </a:lnTo>
                <a:lnTo>
                  <a:pt x="472440" y="4297680"/>
                </a:lnTo>
                <a:lnTo>
                  <a:pt x="632460" y="4259580"/>
                </a:lnTo>
                <a:lnTo>
                  <a:pt x="1066800" y="4198620"/>
                </a:lnTo>
                <a:lnTo>
                  <a:pt x="1089660" y="3444240"/>
                </a:lnTo>
                <a:lnTo>
                  <a:pt x="83820" y="3566160"/>
                </a:lnTo>
                <a:lnTo>
                  <a:pt x="0" y="3573780"/>
                </a:lnTo>
                <a:lnTo>
                  <a:pt x="45720" y="2766060"/>
                </a:lnTo>
                <a:lnTo>
                  <a:pt x="358140" y="2720340"/>
                </a:lnTo>
                <a:lnTo>
                  <a:pt x="449580" y="2514600"/>
                </a:lnTo>
                <a:lnTo>
                  <a:pt x="861060" y="2613660"/>
                </a:lnTo>
                <a:lnTo>
                  <a:pt x="1386840" y="2613660"/>
                </a:lnTo>
                <a:lnTo>
                  <a:pt x="1965960" y="2628900"/>
                </a:lnTo>
                <a:lnTo>
                  <a:pt x="2476500" y="1325880"/>
                </a:lnTo>
                <a:lnTo>
                  <a:pt x="2819400" y="472440"/>
                </a:lnTo>
                <a:lnTo>
                  <a:pt x="2979420" y="266700"/>
                </a:lnTo>
                <a:lnTo>
                  <a:pt x="3337560" y="0"/>
                </a:lnTo>
                <a:lnTo>
                  <a:pt x="3528060" y="53340"/>
                </a:lnTo>
                <a:lnTo>
                  <a:pt x="3954780" y="152400"/>
                </a:lnTo>
                <a:lnTo>
                  <a:pt x="4701540" y="342900"/>
                </a:lnTo>
                <a:lnTo>
                  <a:pt x="5052060" y="441960"/>
                </a:lnTo>
                <a:lnTo>
                  <a:pt x="5166360" y="1447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520440" y="2103120"/>
            <a:ext cx="5044440" cy="4312920"/>
          </a:xfrm>
          <a:custGeom>
            <a:avLst/>
            <a:gdLst>
              <a:gd name="connsiteX0" fmla="*/ 0 w 5044440"/>
              <a:gd name="connsiteY0" fmla="*/ 4297680 h 4312920"/>
              <a:gd name="connsiteX1" fmla="*/ 0 w 5044440"/>
              <a:gd name="connsiteY1" fmla="*/ 4297680 h 4312920"/>
              <a:gd name="connsiteX2" fmla="*/ 91440 w 5044440"/>
              <a:gd name="connsiteY2" fmla="*/ 4297680 h 4312920"/>
              <a:gd name="connsiteX3" fmla="*/ 91440 w 5044440"/>
              <a:gd name="connsiteY3" fmla="*/ 4312920 h 4312920"/>
              <a:gd name="connsiteX4" fmla="*/ 167640 w 5044440"/>
              <a:gd name="connsiteY4" fmla="*/ 4290060 h 4312920"/>
              <a:gd name="connsiteX5" fmla="*/ 190500 w 5044440"/>
              <a:gd name="connsiteY5" fmla="*/ 4282440 h 4312920"/>
              <a:gd name="connsiteX6" fmla="*/ 342900 w 5044440"/>
              <a:gd name="connsiteY6" fmla="*/ 4229100 h 4312920"/>
              <a:gd name="connsiteX7" fmla="*/ 815340 w 5044440"/>
              <a:gd name="connsiteY7" fmla="*/ 4168140 h 4312920"/>
              <a:gd name="connsiteX8" fmla="*/ 1036320 w 5044440"/>
              <a:gd name="connsiteY8" fmla="*/ 4160520 h 4312920"/>
              <a:gd name="connsiteX9" fmla="*/ 1211580 w 5044440"/>
              <a:gd name="connsiteY9" fmla="*/ 4053840 h 4312920"/>
              <a:gd name="connsiteX10" fmla="*/ 1478280 w 5044440"/>
              <a:gd name="connsiteY10" fmla="*/ 3954780 h 4312920"/>
              <a:gd name="connsiteX11" fmla="*/ 1684020 w 5044440"/>
              <a:gd name="connsiteY11" fmla="*/ 3771900 h 4312920"/>
              <a:gd name="connsiteX12" fmla="*/ 1775460 w 5044440"/>
              <a:gd name="connsiteY12" fmla="*/ 3611880 h 4312920"/>
              <a:gd name="connsiteX13" fmla="*/ 1851660 w 5044440"/>
              <a:gd name="connsiteY13" fmla="*/ 3535680 h 4312920"/>
              <a:gd name="connsiteX14" fmla="*/ 1744980 w 5044440"/>
              <a:gd name="connsiteY14" fmla="*/ 3192780 h 4312920"/>
              <a:gd name="connsiteX15" fmla="*/ 1699260 w 5044440"/>
              <a:gd name="connsiteY15" fmla="*/ 2987040 h 4312920"/>
              <a:gd name="connsiteX16" fmla="*/ 1760220 w 5044440"/>
              <a:gd name="connsiteY16" fmla="*/ 2788920 h 4312920"/>
              <a:gd name="connsiteX17" fmla="*/ 1996440 w 5044440"/>
              <a:gd name="connsiteY17" fmla="*/ 2247900 h 4312920"/>
              <a:gd name="connsiteX18" fmla="*/ 2705100 w 5044440"/>
              <a:gd name="connsiteY18" fmla="*/ 2423160 h 4312920"/>
              <a:gd name="connsiteX19" fmla="*/ 3566160 w 5044440"/>
              <a:gd name="connsiteY19" fmla="*/ 2712720 h 4312920"/>
              <a:gd name="connsiteX20" fmla="*/ 3695700 w 5044440"/>
              <a:gd name="connsiteY20" fmla="*/ 2766060 h 4312920"/>
              <a:gd name="connsiteX21" fmla="*/ 3893820 w 5044440"/>
              <a:gd name="connsiteY21" fmla="*/ 2240280 h 4312920"/>
              <a:gd name="connsiteX22" fmla="*/ 3992880 w 5044440"/>
              <a:gd name="connsiteY22" fmla="*/ 2278380 h 4312920"/>
              <a:gd name="connsiteX23" fmla="*/ 5044440 w 5044440"/>
              <a:gd name="connsiteY23" fmla="*/ 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44440" h="4312920">
                <a:moveTo>
                  <a:pt x="0" y="4297680"/>
                </a:moveTo>
                <a:lnTo>
                  <a:pt x="0" y="4297680"/>
                </a:lnTo>
                <a:lnTo>
                  <a:pt x="91440" y="4297680"/>
                </a:lnTo>
                <a:lnTo>
                  <a:pt x="91440" y="4312920"/>
                </a:lnTo>
                <a:lnTo>
                  <a:pt x="167640" y="4290060"/>
                </a:lnTo>
                <a:cubicBezTo>
                  <a:pt x="175317" y="4287698"/>
                  <a:pt x="190500" y="4282440"/>
                  <a:pt x="190500" y="4282440"/>
                </a:cubicBezTo>
                <a:lnTo>
                  <a:pt x="342900" y="4229100"/>
                </a:lnTo>
                <a:lnTo>
                  <a:pt x="815340" y="4168140"/>
                </a:lnTo>
                <a:lnTo>
                  <a:pt x="1036320" y="4160520"/>
                </a:lnTo>
                <a:lnTo>
                  <a:pt x="1211580" y="4053840"/>
                </a:lnTo>
                <a:lnTo>
                  <a:pt x="1478280" y="3954780"/>
                </a:lnTo>
                <a:lnTo>
                  <a:pt x="1684020" y="3771900"/>
                </a:lnTo>
                <a:lnTo>
                  <a:pt x="1775460" y="3611880"/>
                </a:lnTo>
                <a:lnTo>
                  <a:pt x="1851660" y="3535680"/>
                </a:lnTo>
                <a:lnTo>
                  <a:pt x="1744980" y="3192780"/>
                </a:lnTo>
                <a:lnTo>
                  <a:pt x="1699260" y="2987040"/>
                </a:lnTo>
                <a:lnTo>
                  <a:pt x="1760220" y="2788920"/>
                </a:lnTo>
                <a:lnTo>
                  <a:pt x="1996440" y="2247900"/>
                </a:lnTo>
                <a:lnTo>
                  <a:pt x="2705100" y="2423160"/>
                </a:lnTo>
                <a:lnTo>
                  <a:pt x="3566160" y="2712720"/>
                </a:lnTo>
                <a:lnTo>
                  <a:pt x="3695700" y="2766060"/>
                </a:lnTo>
                <a:lnTo>
                  <a:pt x="3893820" y="2240280"/>
                </a:lnTo>
                <a:lnTo>
                  <a:pt x="3992880" y="2278380"/>
                </a:lnTo>
                <a:lnTo>
                  <a:pt x="504444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8/2021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822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MCLU14 -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5,39 MWh/mês - 16,2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24136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311168 </a:t>
            </a:r>
            <a:endParaRPr lang="pt-BR" sz="1600" dirty="0"/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73% da carga do alimentador MCLU14 (8971 clientes BT, 6 MT e 8 RU) para o tronco subterrâneo (400,00mm2), com redução de perdas técnicas e melhoria do nível de tensão.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1035" y="1124744"/>
            <a:ext cx="6121525" cy="298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2987040" y="2095500"/>
            <a:ext cx="5311140" cy="1028700"/>
          </a:xfrm>
          <a:custGeom>
            <a:avLst/>
            <a:gdLst>
              <a:gd name="connsiteX0" fmla="*/ 160020 w 5311140"/>
              <a:gd name="connsiteY0" fmla="*/ 91440 h 1028700"/>
              <a:gd name="connsiteX1" fmla="*/ 266700 w 5311140"/>
              <a:gd name="connsiteY1" fmla="*/ 30480 h 1028700"/>
              <a:gd name="connsiteX2" fmla="*/ 388620 w 5311140"/>
              <a:gd name="connsiteY2" fmla="*/ 0 h 1028700"/>
              <a:gd name="connsiteX3" fmla="*/ 0 w 5311140"/>
              <a:gd name="connsiteY3" fmla="*/ 487680 h 1028700"/>
              <a:gd name="connsiteX4" fmla="*/ 266700 w 5311140"/>
              <a:gd name="connsiteY4" fmla="*/ 396240 h 1028700"/>
              <a:gd name="connsiteX5" fmla="*/ 998220 w 5311140"/>
              <a:gd name="connsiteY5" fmla="*/ 967740 h 1028700"/>
              <a:gd name="connsiteX6" fmla="*/ 1226820 w 5311140"/>
              <a:gd name="connsiteY6" fmla="*/ 845820 h 1028700"/>
              <a:gd name="connsiteX7" fmla="*/ 1531620 w 5311140"/>
              <a:gd name="connsiteY7" fmla="*/ 739140 h 1028700"/>
              <a:gd name="connsiteX8" fmla="*/ 1859280 w 5311140"/>
              <a:gd name="connsiteY8" fmla="*/ 701040 h 1028700"/>
              <a:gd name="connsiteX9" fmla="*/ 2118360 w 5311140"/>
              <a:gd name="connsiteY9" fmla="*/ 708660 h 1028700"/>
              <a:gd name="connsiteX10" fmla="*/ 2545080 w 5311140"/>
              <a:gd name="connsiteY10" fmla="*/ 807720 h 1028700"/>
              <a:gd name="connsiteX11" fmla="*/ 2857500 w 5311140"/>
              <a:gd name="connsiteY11" fmla="*/ 876300 h 1028700"/>
              <a:gd name="connsiteX12" fmla="*/ 3147060 w 5311140"/>
              <a:gd name="connsiteY12" fmla="*/ 876300 h 1028700"/>
              <a:gd name="connsiteX13" fmla="*/ 3451860 w 5311140"/>
              <a:gd name="connsiteY13" fmla="*/ 777240 h 1028700"/>
              <a:gd name="connsiteX14" fmla="*/ 3634740 w 5311140"/>
              <a:gd name="connsiteY14" fmla="*/ 624840 h 1028700"/>
              <a:gd name="connsiteX15" fmla="*/ 3886200 w 5311140"/>
              <a:gd name="connsiteY15" fmla="*/ 533400 h 1028700"/>
              <a:gd name="connsiteX16" fmla="*/ 4030980 w 5311140"/>
              <a:gd name="connsiteY16" fmla="*/ 541020 h 1028700"/>
              <a:gd name="connsiteX17" fmla="*/ 4130040 w 5311140"/>
              <a:gd name="connsiteY17" fmla="*/ 601980 h 1028700"/>
              <a:gd name="connsiteX18" fmla="*/ 4251960 w 5311140"/>
              <a:gd name="connsiteY18" fmla="*/ 662940 h 1028700"/>
              <a:gd name="connsiteX19" fmla="*/ 4739640 w 5311140"/>
              <a:gd name="connsiteY19" fmla="*/ 800100 h 1028700"/>
              <a:gd name="connsiteX20" fmla="*/ 5090160 w 5311140"/>
              <a:gd name="connsiteY20" fmla="*/ 891540 h 1028700"/>
              <a:gd name="connsiteX21" fmla="*/ 5311140 w 5311140"/>
              <a:gd name="connsiteY2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140" h="1028700">
                <a:moveTo>
                  <a:pt x="160020" y="91440"/>
                </a:moveTo>
                <a:lnTo>
                  <a:pt x="266700" y="30480"/>
                </a:lnTo>
                <a:lnTo>
                  <a:pt x="388620" y="0"/>
                </a:lnTo>
                <a:lnTo>
                  <a:pt x="0" y="487680"/>
                </a:lnTo>
                <a:lnTo>
                  <a:pt x="266700" y="396240"/>
                </a:lnTo>
                <a:lnTo>
                  <a:pt x="998220" y="967740"/>
                </a:lnTo>
                <a:lnTo>
                  <a:pt x="1226820" y="845820"/>
                </a:lnTo>
                <a:lnTo>
                  <a:pt x="1531620" y="739140"/>
                </a:lnTo>
                <a:lnTo>
                  <a:pt x="1859280" y="701040"/>
                </a:lnTo>
                <a:lnTo>
                  <a:pt x="2118360" y="708660"/>
                </a:lnTo>
                <a:lnTo>
                  <a:pt x="2545080" y="807720"/>
                </a:lnTo>
                <a:lnTo>
                  <a:pt x="2857500" y="876300"/>
                </a:lnTo>
                <a:lnTo>
                  <a:pt x="3147060" y="876300"/>
                </a:lnTo>
                <a:lnTo>
                  <a:pt x="3451860" y="777240"/>
                </a:lnTo>
                <a:lnTo>
                  <a:pt x="3634740" y="624840"/>
                </a:lnTo>
                <a:lnTo>
                  <a:pt x="3886200" y="533400"/>
                </a:lnTo>
                <a:lnTo>
                  <a:pt x="4030980" y="541020"/>
                </a:lnTo>
                <a:lnTo>
                  <a:pt x="4130040" y="601980"/>
                </a:lnTo>
                <a:lnTo>
                  <a:pt x="4251960" y="662940"/>
                </a:lnTo>
                <a:lnTo>
                  <a:pt x="4739640" y="800100"/>
                </a:lnTo>
                <a:lnTo>
                  <a:pt x="5090160" y="891540"/>
                </a:lnTo>
                <a:lnTo>
                  <a:pt x="5311140" y="10287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162300" y="1623060"/>
            <a:ext cx="5326380" cy="960120"/>
          </a:xfrm>
          <a:custGeom>
            <a:avLst/>
            <a:gdLst>
              <a:gd name="connsiteX0" fmla="*/ 0 w 5326380"/>
              <a:gd name="connsiteY0" fmla="*/ 548640 h 960120"/>
              <a:gd name="connsiteX1" fmla="*/ 137160 w 5326380"/>
              <a:gd name="connsiteY1" fmla="*/ 487680 h 960120"/>
              <a:gd name="connsiteX2" fmla="*/ 251460 w 5326380"/>
              <a:gd name="connsiteY2" fmla="*/ 457200 h 960120"/>
              <a:gd name="connsiteX3" fmla="*/ 441960 w 5326380"/>
              <a:gd name="connsiteY3" fmla="*/ 327660 h 960120"/>
              <a:gd name="connsiteX4" fmla="*/ 845820 w 5326380"/>
              <a:gd name="connsiteY4" fmla="*/ 45720 h 960120"/>
              <a:gd name="connsiteX5" fmla="*/ 1912620 w 5326380"/>
              <a:gd name="connsiteY5" fmla="*/ 0 h 960120"/>
              <a:gd name="connsiteX6" fmla="*/ 3131820 w 5326380"/>
              <a:gd name="connsiteY6" fmla="*/ 434340 h 960120"/>
              <a:gd name="connsiteX7" fmla="*/ 4427220 w 5326380"/>
              <a:gd name="connsiteY7" fmla="*/ 914400 h 960120"/>
              <a:gd name="connsiteX8" fmla="*/ 4724400 w 5326380"/>
              <a:gd name="connsiteY8" fmla="*/ 784860 h 960120"/>
              <a:gd name="connsiteX9" fmla="*/ 4838700 w 5326380"/>
              <a:gd name="connsiteY9" fmla="*/ 807720 h 960120"/>
              <a:gd name="connsiteX10" fmla="*/ 5326380 w 5326380"/>
              <a:gd name="connsiteY10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6380" h="960120">
                <a:moveTo>
                  <a:pt x="0" y="548640"/>
                </a:moveTo>
                <a:lnTo>
                  <a:pt x="137160" y="487680"/>
                </a:lnTo>
                <a:lnTo>
                  <a:pt x="251460" y="457200"/>
                </a:lnTo>
                <a:lnTo>
                  <a:pt x="441960" y="327660"/>
                </a:lnTo>
                <a:lnTo>
                  <a:pt x="845820" y="45720"/>
                </a:lnTo>
                <a:lnTo>
                  <a:pt x="1912620" y="0"/>
                </a:lnTo>
                <a:lnTo>
                  <a:pt x="3131820" y="434340"/>
                </a:lnTo>
                <a:lnTo>
                  <a:pt x="4427220" y="914400"/>
                </a:lnTo>
                <a:lnTo>
                  <a:pt x="4724400" y="784860"/>
                </a:lnTo>
                <a:lnTo>
                  <a:pt x="4838700" y="807720"/>
                </a:lnTo>
                <a:lnTo>
                  <a:pt x="5326380" y="96012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rma livre 1"/>
          <p:cNvSpPr/>
          <p:nvPr/>
        </p:nvSpPr>
        <p:spPr>
          <a:xfrm>
            <a:off x="3143794" y="1619794"/>
            <a:ext cx="5320937" cy="966652"/>
          </a:xfrm>
          <a:custGeom>
            <a:avLst/>
            <a:gdLst>
              <a:gd name="connsiteX0" fmla="*/ 0 w 5320937"/>
              <a:gd name="connsiteY0" fmla="*/ 531223 h 966652"/>
              <a:gd name="connsiteX1" fmla="*/ 313509 w 5320937"/>
              <a:gd name="connsiteY1" fmla="*/ 452846 h 966652"/>
              <a:gd name="connsiteX2" fmla="*/ 853440 w 5320937"/>
              <a:gd name="connsiteY2" fmla="*/ 52252 h 966652"/>
              <a:gd name="connsiteX3" fmla="*/ 1436915 w 5320937"/>
              <a:gd name="connsiteY3" fmla="*/ 0 h 966652"/>
              <a:gd name="connsiteX4" fmla="*/ 1933303 w 5320937"/>
              <a:gd name="connsiteY4" fmla="*/ 8709 h 966652"/>
              <a:gd name="connsiteX5" fmla="*/ 3100252 w 5320937"/>
              <a:gd name="connsiteY5" fmla="*/ 418012 h 966652"/>
              <a:gd name="connsiteX6" fmla="*/ 4432663 w 5320937"/>
              <a:gd name="connsiteY6" fmla="*/ 905692 h 966652"/>
              <a:gd name="connsiteX7" fmla="*/ 4781006 w 5320937"/>
              <a:gd name="connsiteY7" fmla="*/ 775063 h 966652"/>
              <a:gd name="connsiteX8" fmla="*/ 5320937 w 5320937"/>
              <a:gd name="connsiteY8" fmla="*/ 966652 h 96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937" h="966652">
                <a:moveTo>
                  <a:pt x="0" y="531223"/>
                </a:moveTo>
                <a:lnTo>
                  <a:pt x="313509" y="452846"/>
                </a:lnTo>
                <a:lnTo>
                  <a:pt x="853440" y="52252"/>
                </a:lnTo>
                <a:lnTo>
                  <a:pt x="1436915" y="0"/>
                </a:lnTo>
                <a:lnTo>
                  <a:pt x="1933303" y="8709"/>
                </a:lnTo>
                <a:lnTo>
                  <a:pt x="3100252" y="418012"/>
                </a:lnTo>
                <a:lnTo>
                  <a:pt x="4432663" y="905692"/>
                </a:lnTo>
                <a:lnTo>
                  <a:pt x="4781006" y="775063"/>
                </a:lnTo>
                <a:lnTo>
                  <a:pt x="5320937" y="966652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8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9/2021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8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PPS10 - 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1,98 MWh/mês – 5,9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98565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74941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4% da carga do alimentador PPS10 (60 clientes BT e 77 RU) por acesso </a:t>
            </a:r>
            <a:r>
              <a:rPr lang="pt-BR" sz="1600" b="1" dirty="0"/>
              <a:t>0,2 km </a:t>
            </a:r>
            <a:r>
              <a:rPr lang="pt-BR" sz="1600" dirty="0"/>
              <a:t>menor com redução de perdas técnicas e melhoria do nível de tensão nos pontos da chaves </a:t>
            </a:r>
            <a:r>
              <a:rPr lang="pt-BR" sz="1600" dirty="0" err="1"/>
              <a:t>NFs</a:t>
            </a:r>
            <a:r>
              <a:rPr lang="pt-BR" sz="1600" dirty="0"/>
              <a:t> (8,073 kV para 8,249 kV, às 18hrs de um dia útil).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900" y="1124744"/>
            <a:ext cx="5374684" cy="5167140"/>
          </a:xfrm>
          <a:prstGeom prst="rect">
            <a:avLst/>
          </a:prstGeom>
        </p:spPr>
      </p:pic>
      <p:sp>
        <p:nvSpPr>
          <p:cNvPr id="8" name="Forma livre 7"/>
          <p:cNvSpPr/>
          <p:nvPr/>
        </p:nvSpPr>
        <p:spPr>
          <a:xfrm>
            <a:off x="3517490" y="1644445"/>
            <a:ext cx="2219633" cy="3193026"/>
          </a:xfrm>
          <a:custGeom>
            <a:avLst/>
            <a:gdLst>
              <a:gd name="connsiteX0" fmla="*/ 0 w 2219633"/>
              <a:gd name="connsiteY0" fmla="*/ 81116 h 3193026"/>
              <a:gd name="connsiteX1" fmla="*/ 560439 w 2219633"/>
              <a:gd name="connsiteY1" fmla="*/ 0 h 3193026"/>
              <a:gd name="connsiteX2" fmla="*/ 619433 w 2219633"/>
              <a:gd name="connsiteY2" fmla="*/ 7374 h 3193026"/>
              <a:gd name="connsiteX3" fmla="*/ 700549 w 2219633"/>
              <a:gd name="connsiteY3" fmla="*/ 132736 h 3193026"/>
              <a:gd name="connsiteX4" fmla="*/ 789039 w 2219633"/>
              <a:gd name="connsiteY4" fmla="*/ 132736 h 3193026"/>
              <a:gd name="connsiteX5" fmla="*/ 1319981 w 2219633"/>
              <a:gd name="connsiteY5" fmla="*/ 125361 h 3193026"/>
              <a:gd name="connsiteX6" fmla="*/ 1430594 w 2219633"/>
              <a:gd name="connsiteY6" fmla="*/ 648929 h 3193026"/>
              <a:gd name="connsiteX7" fmla="*/ 1482213 w 2219633"/>
              <a:gd name="connsiteY7" fmla="*/ 855407 h 3193026"/>
              <a:gd name="connsiteX8" fmla="*/ 1533833 w 2219633"/>
              <a:gd name="connsiteY8" fmla="*/ 1231490 h 3193026"/>
              <a:gd name="connsiteX9" fmla="*/ 1578078 w 2219633"/>
              <a:gd name="connsiteY9" fmla="*/ 1666568 h 3193026"/>
              <a:gd name="connsiteX10" fmla="*/ 1666568 w 2219633"/>
              <a:gd name="connsiteY10" fmla="*/ 2462981 h 3193026"/>
              <a:gd name="connsiteX11" fmla="*/ 1696065 w 2219633"/>
              <a:gd name="connsiteY11" fmla="*/ 2868561 h 3193026"/>
              <a:gd name="connsiteX12" fmla="*/ 1880420 w 2219633"/>
              <a:gd name="connsiteY12" fmla="*/ 2942303 h 3193026"/>
              <a:gd name="connsiteX13" fmla="*/ 2020529 w 2219633"/>
              <a:gd name="connsiteY13" fmla="*/ 3016045 h 3193026"/>
              <a:gd name="connsiteX14" fmla="*/ 2094271 w 2219633"/>
              <a:gd name="connsiteY14" fmla="*/ 3156155 h 3193026"/>
              <a:gd name="connsiteX15" fmla="*/ 2219633 w 2219633"/>
              <a:gd name="connsiteY15" fmla="*/ 3193026 h 319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9633" h="3193026">
                <a:moveTo>
                  <a:pt x="0" y="81116"/>
                </a:moveTo>
                <a:lnTo>
                  <a:pt x="560439" y="0"/>
                </a:lnTo>
                <a:lnTo>
                  <a:pt x="619433" y="7374"/>
                </a:lnTo>
                <a:lnTo>
                  <a:pt x="700549" y="132736"/>
                </a:lnTo>
                <a:lnTo>
                  <a:pt x="789039" y="132736"/>
                </a:lnTo>
                <a:lnTo>
                  <a:pt x="1319981" y="125361"/>
                </a:lnTo>
                <a:lnTo>
                  <a:pt x="1430594" y="648929"/>
                </a:lnTo>
                <a:lnTo>
                  <a:pt x="1482213" y="855407"/>
                </a:lnTo>
                <a:lnTo>
                  <a:pt x="1533833" y="1231490"/>
                </a:lnTo>
                <a:lnTo>
                  <a:pt x="1578078" y="1666568"/>
                </a:lnTo>
                <a:lnTo>
                  <a:pt x="1666568" y="2462981"/>
                </a:lnTo>
                <a:lnTo>
                  <a:pt x="1696065" y="2868561"/>
                </a:lnTo>
                <a:lnTo>
                  <a:pt x="1880420" y="2942303"/>
                </a:lnTo>
                <a:lnTo>
                  <a:pt x="2020529" y="3016045"/>
                </a:lnTo>
                <a:lnTo>
                  <a:pt x="2094271" y="3156155"/>
                </a:lnTo>
                <a:lnTo>
                  <a:pt x="2219633" y="31930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3517490" y="1629697"/>
            <a:ext cx="4387645" cy="553064"/>
          </a:xfrm>
          <a:custGeom>
            <a:avLst/>
            <a:gdLst>
              <a:gd name="connsiteX0" fmla="*/ 0 w 4387645"/>
              <a:gd name="connsiteY0" fmla="*/ 95864 h 553064"/>
              <a:gd name="connsiteX1" fmla="*/ 0 w 4387645"/>
              <a:gd name="connsiteY1" fmla="*/ 95864 h 553064"/>
              <a:gd name="connsiteX2" fmla="*/ 95865 w 4387645"/>
              <a:gd name="connsiteY2" fmla="*/ 88490 h 553064"/>
              <a:gd name="connsiteX3" fmla="*/ 176981 w 4387645"/>
              <a:gd name="connsiteY3" fmla="*/ 81116 h 553064"/>
              <a:gd name="connsiteX4" fmla="*/ 589936 w 4387645"/>
              <a:gd name="connsiteY4" fmla="*/ 0 h 553064"/>
              <a:gd name="connsiteX5" fmla="*/ 656304 w 4387645"/>
              <a:gd name="connsiteY5" fmla="*/ 66368 h 553064"/>
              <a:gd name="connsiteX6" fmla="*/ 707923 w 4387645"/>
              <a:gd name="connsiteY6" fmla="*/ 154858 h 553064"/>
              <a:gd name="connsiteX7" fmla="*/ 1349478 w 4387645"/>
              <a:gd name="connsiteY7" fmla="*/ 117987 h 553064"/>
              <a:gd name="connsiteX8" fmla="*/ 1902542 w 4387645"/>
              <a:gd name="connsiteY8" fmla="*/ 162232 h 553064"/>
              <a:gd name="connsiteX9" fmla="*/ 1991033 w 4387645"/>
              <a:gd name="connsiteY9" fmla="*/ 44245 h 553064"/>
              <a:gd name="connsiteX10" fmla="*/ 2153265 w 4387645"/>
              <a:gd name="connsiteY10" fmla="*/ 110613 h 553064"/>
              <a:gd name="connsiteX11" fmla="*/ 3443749 w 4387645"/>
              <a:gd name="connsiteY11" fmla="*/ 125361 h 553064"/>
              <a:gd name="connsiteX12" fmla="*/ 3959942 w 4387645"/>
              <a:gd name="connsiteY12" fmla="*/ 117987 h 553064"/>
              <a:gd name="connsiteX13" fmla="*/ 4173794 w 4387645"/>
              <a:gd name="connsiteY13" fmla="*/ 272845 h 553064"/>
              <a:gd name="connsiteX14" fmla="*/ 4254910 w 4387645"/>
              <a:gd name="connsiteY14" fmla="*/ 361335 h 553064"/>
              <a:gd name="connsiteX15" fmla="*/ 4387645 w 4387645"/>
              <a:gd name="connsiteY15" fmla="*/ 553064 h 55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87645" h="553064">
                <a:moveTo>
                  <a:pt x="0" y="95864"/>
                </a:moveTo>
                <a:lnTo>
                  <a:pt x="0" y="95864"/>
                </a:lnTo>
                <a:lnTo>
                  <a:pt x="95865" y="88490"/>
                </a:lnTo>
                <a:lnTo>
                  <a:pt x="176981" y="81116"/>
                </a:lnTo>
                <a:lnTo>
                  <a:pt x="589936" y="0"/>
                </a:lnTo>
                <a:lnTo>
                  <a:pt x="656304" y="66368"/>
                </a:lnTo>
                <a:lnTo>
                  <a:pt x="707923" y="154858"/>
                </a:lnTo>
                <a:lnTo>
                  <a:pt x="1349478" y="117987"/>
                </a:lnTo>
                <a:lnTo>
                  <a:pt x="1902542" y="162232"/>
                </a:lnTo>
                <a:lnTo>
                  <a:pt x="1991033" y="44245"/>
                </a:lnTo>
                <a:lnTo>
                  <a:pt x="2153265" y="110613"/>
                </a:lnTo>
                <a:lnTo>
                  <a:pt x="3443749" y="125361"/>
                </a:lnTo>
                <a:lnTo>
                  <a:pt x="3959942" y="117987"/>
                </a:lnTo>
                <a:lnTo>
                  <a:pt x="4173794" y="272845"/>
                </a:lnTo>
                <a:lnTo>
                  <a:pt x="4254910" y="361335"/>
                </a:lnTo>
                <a:lnTo>
                  <a:pt x="4387645" y="55306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6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75304</TotalTime>
  <Words>1302</Words>
  <Application>Microsoft Office PowerPoint</Application>
  <PresentationFormat>Apresentação na tela (4:3)</PresentationFormat>
  <Paragraphs>167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1/2021</vt:lpstr>
      <vt:lpstr>Manobra 2/2021</vt:lpstr>
      <vt:lpstr>Manobra 3/2021</vt:lpstr>
      <vt:lpstr>Manobra 4/2021</vt:lpstr>
      <vt:lpstr>Manobra 5/2021</vt:lpstr>
      <vt:lpstr>Manobra 6/2021</vt:lpstr>
      <vt:lpstr>Manobra 7/2021</vt:lpstr>
      <vt:lpstr>Manobra 8/2021</vt:lpstr>
      <vt:lpstr>Manobra 9/2021</vt:lpstr>
      <vt:lpstr>Manobra 10/2021</vt:lpstr>
      <vt:lpstr>Manobra 11/2021</vt:lpstr>
      <vt:lpstr>Manobra 12/2021</vt:lpstr>
      <vt:lpstr>Manobra 13/2021</vt:lpstr>
      <vt:lpstr>Manobra 14/2021</vt:lpstr>
      <vt:lpstr>Manobra 15/2021</vt:lpstr>
      <vt:lpstr>Manobra 16/2021</vt:lpstr>
      <vt:lpstr>Manobra 17/2021</vt:lpstr>
      <vt:lpstr>Manobra 18/2021</vt:lpstr>
      <vt:lpstr>Manobra 19/2021</vt:lpstr>
      <vt:lpstr>Manobra 20/2021</vt:lpstr>
      <vt:lpstr>Manobra 21/2021</vt:lpstr>
      <vt:lpstr>Manobra 22/2021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326</cp:revision>
  <dcterms:modified xsi:type="dcterms:W3CDTF">2024-10-18T17:33:17Z</dcterms:modified>
</cp:coreProperties>
</file>